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64"/>
  </p:notesMasterIdLst>
  <p:handoutMasterIdLst>
    <p:handoutMasterId r:id="rId65"/>
  </p:handoutMasterIdLst>
  <p:sldIdLst>
    <p:sldId id="257" r:id="rId2"/>
    <p:sldId id="275" r:id="rId3"/>
    <p:sldId id="297" r:id="rId4"/>
    <p:sldId id="258" r:id="rId5"/>
    <p:sldId id="325" r:id="rId6"/>
    <p:sldId id="326" r:id="rId7"/>
    <p:sldId id="276" r:id="rId8"/>
    <p:sldId id="291" r:id="rId9"/>
    <p:sldId id="290" r:id="rId10"/>
    <p:sldId id="304" r:id="rId11"/>
    <p:sldId id="305" r:id="rId12"/>
    <p:sldId id="314" r:id="rId13"/>
    <p:sldId id="315" r:id="rId14"/>
    <p:sldId id="316" r:id="rId15"/>
    <p:sldId id="310" r:id="rId16"/>
    <p:sldId id="308" r:id="rId17"/>
    <p:sldId id="306" r:id="rId18"/>
    <p:sldId id="307" r:id="rId19"/>
    <p:sldId id="309" r:id="rId20"/>
    <p:sldId id="322" r:id="rId21"/>
    <p:sldId id="317" r:id="rId22"/>
    <p:sldId id="278" r:id="rId23"/>
    <p:sldId id="289" r:id="rId24"/>
    <p:sldId id="283" r:id="rId25"/>
    <p:sldId id="286" r:id="rId26"/>
    <p:sldId id="264" r:id="rId27"/>
    <p:sldId id="272" r:id="rId28"/>
    <p:sldId id="266" r:id="rId29"/>
    <p:sldId id="273" r:id="rId30"/>
    <p:sldId id="271" r:id="rId31"/>
    <p:sldId id="265" r:id="rId32"/>
    <p:sldId id="270" r:id="rId33"/>
    <p:sldId id="267" r:id="rId34"/>
    <p:sldId id="268" r:id="rId35"/>
    <p:sldId id="269" r:id="rId36"/>
    <p:sldId id="300" r:id="rId37"/>
    <p:sldId id="323" r:id="rId38"/>
    <p:sldId id="324" r:id="rId39"/>
    <p:sldId id="288" r:id="rId40"/>
    <p:sldId id="299" r:id="rId41"/>
    <p:sldId id="302" r:id="rId42"/>
    <p:sldId id="285" r:id="rId43"/>
    <p:sldId id="279" r:id="rId44"/>
    <p:sldId id="292" r:id="rId45"/>
    <p:sldId id="284" r:id="rId46"/>
    <p:sldId id="327" r:id="rId47"/>
    <p:sldId id="303" r:id="rId48"/>
    <p:sldId id="281" r:id="rId49"/>
    <p:sldId id="274" r:id="rId50"/>
    <p:sldId id="298" r:id="rId51"/>
    <p:sldId id="282" r:id="rId52"/>
    <p:sldId id="301" r:id="rId53"/>
    <p:sldId id="294" r:id="rId54"/>
    <p:sldId id="295" r:id="rId55"/>
    <p:sldId id="296" r:id="rId56"/>
    <p:sldId id="312" r:id="rId57"/>
    <p:sldId id="293" r:id="rId58"/>
    <p:sldId id="311" r:id="rId59"/>
    <p:sldId id="318" r:id="rId60"/>
    <p:sldId id="319" r:id="rId61"/>
    <p:sldId id="320" r:id="rId62"/>
    <p:sldId id="32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58" autoAdjust="0"/>
  </p:normalViewPr>
  <p:slideViewPr>
    <p:cSldViewPr>
      <p:cViewPr>
        <p:scale>
          <a:sx n="50" d="100"/>
          <a:sy n="50" d="100"/>
        </p:scale>
        <p:origin x="-1092" y="-5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9E59440F-443D-446F-BC8C-12A311536ECA}" type="datetimeFigureOut">
              <a:rPr lang="ar-EG" smtClean="0"/>
              <a:pPr/>
              <a:t>06/07/1432</a:t>
            </a:fld>
            <a:endParaRPr lang="ar-EG"/>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3DC5FFF4-1A6C-4DDD-A252-BB8D3AE03F82}" type="slidenum">
              <a:rPr lang="ar-EG" smtClean="0"/>
              <a:pPr/>
              <a:t>‹#›</a:t>
            </a:fld>
            <a:endParaRPr lang="ar-EG"/>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5E9D66-8A5D-4336-8DCD-A27906DF8FBB}" type="datetimeFigureOut">
              <a:rPr lang="en-US" smtClean="0"/>
              <a:pPr/>
              <a:t>6/7/2011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71BA64-0F7E-4945-A0F3-9B1216433EE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3019B1-4C5A-4A5E-97FA-FCF1B9BF8C6F}" type="slidenum">
              <a:rPr lang="en-US"/>
              <a:pPr/>
              <a:t>62</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t>Africa's drought troubles began well before greenhouse gases increased to any appreciable degree. The inhabitants of Northern Africa have systematically cut down trees for firewood for thousands of years. The result has been that transpiration has decreased, decreasing rainfall and expanding the Sahara Desert. Similar deforestation is now occurring over much of Africa. The result is that the deserts of North, South and East Africa are expanding, leading to drought. Coupled with global warming induced changes in precipitation, it is likely that the peoples of much of Africa will be suffering from drought and starvation in the coming decades.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C870794A-2743-4941-B587-440D425E3DA0}"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870794A-2743-4941-B587-440D425E3D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870794A-2743-4941-B587-440D425E3DA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EEB6000E-B9C4-4671-99D8-7BFFD1003FB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870794A-2743-4941-B587-440D425E3D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870794A-2743-4941-B587-440D425E3DA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870794A-2743-4941-B587-440D425E3D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870794A-2743-4941-B587-440D425E3DA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870794A-2743-4941-B587-440D425E3D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C870794A-2743-4941-B587-440D425E3D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272ED55-8281-41CB-B1E2-015E7A805F83}" type="datetimeFigureOut">
              <a:rPr lang="en-US" smtClean="0"/>
              <a:pPr/>
              <a:t>6/7/2011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870794A-2743-4941-B587-440D425E3D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B272ED55-8281-41CB-B1E2-015E7A805F83}" type="datetimeFigureOut">
              <a:rPr lang="en-US" smtClean="0"/>
              <a:pPr/>
              <a:t>6/7/2011</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C870794A-2743-4941-B587-440D425E3DA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shade val="100000"/>
                <a:satMod val="150000"/>
                <a:alpha val="9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272ED55-8281-41CB-B1E2-015E7A805F83}" type="datetimeFigureOut">
              <a:rPr lang="en-US" smtClean="0"/>
              <a:pPr/>
              <a:t>6/7/2011</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C870794A-2743-4941-B587-440D425E3DA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1143000"/>
            <a:ext cx="8077200" cy="4343400"/>
          </a:xfrm>
        </p:spPr>
        <p:txBody>
          <a:bodyPr>
            <a:normAutofit fontScale="90000"/>
          </a:bodyPr>
          <a:lstStyle/>
          <a:p>
            <a:pPr algn="ctr"/>
            <a:r>
              <a:rPr lang="en-US" sz="6000" dirty="0" smtClean="0">
                <a:solidFill>
                  <a:schemeClr val="tx1"/>
                </a:solidFill>
                <a:latin typeface="Times New Roman" pitchFamily="18" charset="0"/>
                <a:cs typeface="Times New Roman" pitchFamily="18" charset="0"/>
              </a:rPr>
              <a:t>Water Prospective </a:t>
            </a:r>
            <a:r>
              <a:rPr lang="en-US" sz="4800" dirty="0" smtClean="0">
                <a:solidFill>
                  <a:schemeClr val="tx1"/>
                </a:solidFill>
                <a:latin typeface="Times New Roman" pitchFamily="18" charset="0"/>
                <a:cs typeface="Times New Roman" pitchFamily="18" charset="0"/>
              </a:rPr>
              <a:t/>
            </a:r>
            <a:br>
              <a:rPr lang="en-US" sz="4800" dirty="0" smtClean="0">
                <a:solidFill>
                  <a:schemeClr val="tx1"/>
                </a:solidFill>
                <a:latin typeface="Times New Roman" pitchFamily="18" charset="0"/>
                <a:cs typeface="Times New Roman" pitchFamily="18" charset="0"/>
              </a:rPr>
            </a:br>
            <a:r>
              <a:rPr lang="en-US" sz="4800" dirty="0" smtClean="0">
                <a:solidFill>
                  <a:schemeClr val="tx1"/>
                </a:solidFill>
                <a:latin typeface="Times New Roman" pitchFamily="18" charset="0"/>
                <a:cs typeface="Times New Roman" pitchFamily="18" charset="0"/>
              </a:rPr>
              <a:t> between </a:t>
            </a:r>
            <a:br>
              <a:rPr lang="en-US" sz="4800" dirty="0" smtClean="0">
                <a:solidFill>
                  <a:schemeClr val="tx1"/>
                </a:solidFill>
                <a:latin typeface="Times New Roman" pitchFamily="18" charset="0"/>
                <a:cs typeface="Times New Roman" pitchFamily="18" charset="0"/>
              </a:rPr>
            </a:br>
            <a:r>
              <a:rPr lang="en-US" sz="4800" dirty="0" smtClean="0">
                <a:solidFill>
                  <a:schemeClr val="tx1"/>
                </a:solidFill>
                <a:latin typeface="Times New Roman" pitchFamily="18" charset="0"/>
                <a:cs typeface="Times New Roman" pitchFamily="18" charset="0"/>
              </a:rPr>
              <a:t/>
            </a:r>
            <a:br>
              <a:rPr lang="en-US" sz="4800" dirty="0" smtClean="0">
                <a:solidFill>
                  <a:schemeClr val="tx1"/>
                </a:solidFill>
                <a:latin typeface="Times New Roman" pitchFamily="18" charset="0"/>
                <a:cs typeface="Times New Roman" pitchFamily="18" charset="0"/>
              </a:rPr>
            </a:br>
            <a:r>
              <a:rPr lang="en-US" sz="4800" dirty="0" smtClean="0">
                <a:solidFill>
                  <a:srgbClr val="FF0000"/>
                </a:solidFill>
                <a:latin typeface="Times New Roman" pitchFamily="18" charset="0"/>
                <a:cs typeface="Times New Roman" pitchFamily="18" charset="0"/>
              </a:rPr>
              <a:t>REALITY</a:t>
            </a:r>
            <a:r>
              <a:rPr lang="en-US" sz="4800" dirty="0" smtClean="0">
                <a:solidFill>
                  <a:schemeClr val="tx1"/>
                </a:solidFill>
                <a:latin typeface="Times New Roman" pitchFamily="18" charset="0"/>
                <a:cs typeface="Times New Roman" pitchFamily="18" charset="0"/>
              </a:rPr>
              <a:t> &amp; </a:t>
            </a:r>
            <a:r>
              <a:rPr lang="en-US" sz="4800" dirty="0" smtClean="0">
                <a:solidFill>
                  <a:srgbClr val="00B050"/>
                </a:solidFill>
                <a:latin typeface="Times New Roman" pitchFamily="18" charset="0"/>
                <a:cs typeface="Times New Roman" pitchFamily="18" charset="0"/>
              </a:rPr>
              <a:t>Solution</a:t>
            </a:r>
            <a:r>
              <a:rPr lang="en-US" sz="4800" dirty="0" smtClean="0">
                <a:solidFill>
                  <a:schemeClr val="tx1"/>
                </a:solidFill>
                <a:latin typeface="Times New Roman" pitchFamily="18" charset="0"/>
                <a:cs typeface="Times New Roman" pitchFamily="18" charset="0"/>
              </a:rPr>
              <a:t> </a:t>
            </a:r>
            <a:br>
              <a:rPr lang="en-US" sz="4800" dirty="0" smtClean="0">
                <a:solidFill>
                  <a:schemeClr val="tx1"/>
                </a:solidFill>
                <a:latin typeface="Times New Roman" pitchFamily="18" charset="0"/>
                <a:cs typeface="Times New Roman" pitchFamily="18" charset="0"/>
              </a:rPr>
            </a:br>
            <a:r>
              <a:rPr lang="en-US" sz="4800" dirty="0" smtClean="0">
                <a:solidFill>
                  <a:schemeClr val="tx1"/>
                </a:solidFill>
                <a:latin typeface="Times New Roman" pitchFamily="18" charset="0"/>
                <a:cs typeface="Times New Roman" pitchFamily="18" charset="0"/>
              </a:rPr>
              <a:t>in Egypt </a:t>
            </a:r>
            <a:endParaRPr lang="en-US" sz="48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0" y="5029200"/>
            <a:ext cx="5410200" cy="1499616"/>
          </a:xfrm>
        </p:spPr>
        <p:txBody>
          <a:bodyPr>
            <a:noAutofit/>
          </a:bodyPr>
          <a:lstStyle/>
          <a:p>
            <a:pPr algn="ctr"/>
            <a:r>
              <a:rPr lang="en-US" sz="3600" b="1" dirty="0" smtClean="0">
                <a:solidFill>
                  <a:srgbClr val="FF0000"/>
                </a:solidFill>
                <a:latin typeface="Times New Roman" pitchFamily="18" charset="0"/>
                <a:cs typeface="Times New Roman" pitchFamily="18" charset="0"/>
              </a:rPr>
              <a:t>Sherif M Shawky , PhD</a:t>
            </a:r>
            <a:endParaRPr lang="en-US" sz="3600" b="1" dirty="0">
              <a:solidFill>
                <a:srgbClr val="FF0000"/>
              </a:solidFill>
              <a:latin typeface="Times New Roman" pitchFamily="18" charset="0"/>
              <a:cs typeface="Times New Roman" pitchFamily="18" charset="0"/>
            </a:endParaRPr>
          </a:p>
        </p:txBody>
      </p:sp>
      <p:sp>
        <p:nvSpPr>
          <p:cNvPr id="4" name="TextBox 3"/>
          <p:cNvSpPr txBox="1"/>
          <p:nvPr/>
        </p:nvSpPr>
        <p:spPr>
          <a:xfrm>
            <a:off x="533400" y="457200"/>
            <a:ext cx="4648200" cy="923330"/>
          </a:xfrm>
          <a:prstGeom prst="rect">
            <a:avLst/>
          </a:prstGeom>
          <a:noFill/>
        </p:spPr>
        <p:txBody>
          <a:bodyPr wrap="square" rtlCol="0">
            <a:spAutoFit/>
          </a:bodyPr>
          <a:lstStyle/>
          <a:p>
            <a:r>
              <a:rPr lang="en-US" b="1" dirty="0" smtClean="0"/>
              <a:t>10 April 2011  </a:t>
            </a:r>
            <a:r>
              <a:rPr lang="en-US" b="1" dirty="0" smtClean="0"/>
              <a:t>-Water </a:t>
            </a:r>
            <a:r>
              <a:rPr lang="en-US" b="1" dirty="0" err="1" smtClean="0"/>
              <a:t>Prospectives</a:t>
            </a:r>
            <a:r>
              <a:rPr lang="en-US" b="1" dirty="0" smtClean="0"/>
              <a:t>  between </a:t>
            </a:r>
            <a:r>
              <a:rPr lang="en-US" b="1" dirty="0" err="1" smtClean="0"/>
              <a:t>Realialty</a:t>
            </a:r>
            <a:r>
              <a:rPr lang="en-US" b="1" dirty="0" smtClean="0"/>
              <a:t> and </a:t>
            </a:r>
            <a:r>
              <a:rPr lang="en-US" b="1" dirty="0" smtClean="0"/>
              <a:t>Solution- Dr. </a:t>
            </a:r>
            <a:r>
              <a:rPr lang="en-US" b="1" dirty="0" err="1" smtClean="0"/>
              <a:t>Sherif</a:t>
            </a:r>
            <a:r>
              <a:rPr lang="en-US" b="1" dirty="0" smtClean="0"/>
              <a:t> </a:t>
            </a:r>
            <a:r>
              <a:rPr lang="en-US" b="1" dirty="0" err="1" smtClean="0"/>
              <a:t>Shawky</a:t>
            </a:r>
            <a:endParaRPr lang="en-US" b="1" dirty="0" smtClean="0"/>
          </a:p>
          <a:p>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Lake Victoria 20% </a:t>
            </a:r>
            <a:endParaRPr lang="en-GB" dirty="0"/>
          </a:p>
        </p:txBody>
      </p:sp>
      <p:pic>
        <p:nvPicPr>
          <p:cNvPr id="3074"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Blue Nile 80%    ‘Ethiopia’</a:t>
            </a:r>
            <a:endParaRPr lang="en-GB" dirty="0"/>
          </a:p>
        </p:txBody>
      </p:sp>
      <p:pic>
        <p:nvPicPr>
          <p:cNvPr id="4098" name="Picture 2"/>
          <p:cNvPicPr>
            <a:picLocks noGrp="1" noChangeAspect="1" noChangeArrowheads="1"/>
          </p:cNvPicPr>
          <p:nvPr>
            <p:ph idx="1"/>
          </p:nvPr>
        </p:nvPicPr>
        <p:blipFill>
          <a:blip r:embed="rId2"/>
          <a:srcRect/>
          <a:stretch>
            <a:fillRect/>
          </a:stretch>
        </p:blipFill>
        <p:spPr bwMode="auto">
          <a:xfrm>
            <a:off x="547688" y="1647058"/>
            <a:ext cx="8048625" cy="45251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ctr"/>
            <a:r>
              <a:rPr lang="en-US" sz="6000" dirty="0" smtClean="0">
                <a:solidFill>
                  <a:srgbClr val="00B050"/>
                </a:solidFill>
                <a:latin typeface="Times New Roman" pitchFamily="18" charset="0"/>
                <a:cs typeface="Times New Roman" pitchFamily="18" charset="0"/>
              </a:rPr>
              <a:t>Lake Victoria :  Kenya  </a:t>
            </a:r>
            <a:endParaRPr lang="en-US" sz="6000" dirty="0">
              <a:solidFill>
                <a:srgbClr val="00B050"/>
              </a:solidFill>
              <a:latin typeface="Times New Roman" pitchFamily="18" charset="0"/>
              <a:cs typeface="Times New Roman" pitchFamily="18" charset="0"/>
            </a:endParaRPr>
          </a:p>
        </p:txBody>
      </p:sp>
      <p:pic>
        <p:nvPicPr>
          <p:cNvPr id="66562" name="Picture 2" descr="http://ports.co.za/admin/large/image-12.jpg"/>
          <p:cNvPicPr>
            <a:picLocks noChangeAspect="1" noChangeArrowheads="1"/>
          </p:cNvPicPr>
          <p:nvPr/>
        </p:nvPicPr>
        <p:blipFill>
          <a:blip r:embed="rId2"/>
          <a:srcRect/>
          <a:stretch>
            <a:fillRect/>
          </a:stretch>
        </p:blipFill>
        <p:spPr bwMode="auto">
          <a:xfrm>
            <a:off x="0" y="1066800"/>
            <a:ext cx="9144000" cy="5791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circleofblue.org/waternews/wp-content/uploads/2008/08/lake_victoria_80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africamiracles.com/uganda/images/lake_victoria_map_smal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1800"/>
            <a:ext cx="7772400" cy="914400"/>
          </a:xfrm>
        </p:spPr>
        <p:txBody>
          <a:bodyPr/>
          <a:lstStyle/>
          <a:p>
            <a:pPr algn="ctr"/>
            <a:r>
              <a:rPr lang="en-US" sz="5400" dirty="0" smtClean="0">
                <a:solidFill>
                  <a:srgbClr val="FF0000"/>
                </a:solidFill>
                <a:latin typeface="Times New Roman" pitchFamily="18" charset="0"/>
                <a:cs typeface="Times New Roman" pitchFamily="18" charset="0"/>
              </a:rPr>
              <a:t>LAKE TANA ETHIOPIA</a:t>
            </a:r>
            <a:br>
              <a:rPr lang="en-US" sz="5400" dirty="0" smtClean="0">
                <a:solidFill>
                  <a:srgbClr val="FF0000"/>
                </a:solidFill>
                <a:latin typeface="Times New Roman" pitchFamily="18" charset="0"/>
                <a:cs typeface="Times New Roman" pitchFamily="18" charset="0"/>
              </a:rPr>
            </a:br>
            <a:r>
              <a:rPr lang="en-GB" sz="5400" dirty="0" smtClean="0"/>
              <a:t> </a:t>
            </a:r>
            <a:r>
              <a:rPr lang="en-GB" sz="6000" dirty="0" smtClean="0">
                <a:solidFill>
                  <a:srgbClr val="0070C0"/>
                </a:solidFill>
                <a:latin typeface="Times New Roman" pitchFamily="18" charset="0"/>
                <a:cs typeface="Times New Roman" pitchFamily="18" charset="0"/>
              </a:rPr>
              <a:t>Blue Nile 80%</a:t>
            </a:r>
            <a:r>
              <a:rPr lang="en-US" sz="6000" dirty="0" smtClean="0">
                <a:solidFill>
                  <a:srgbClr val="0070C0"/>
                </a:solidFill>
                <a:latin typeface="Times New Roman" pitchFamily="18" charset="0"/>
                <a:cs typeface="Times New Roman" pitchFamily="18" charset="0"/>
              </a:rPr>
              <a:t> </a:t>
            </a:r>
            <a:endParaRPr lang="en-US" sz="60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914400"/>
          </a:xfrm>
        </p:spPr>
        <p:txBody>
          <a:bodyPr/>
          <a:lstStyle/>
          <a:p>
            <a:pPr algn="ctr"/>
            <a:r>
              <a:rPr lang="en-GB" sz="6000" dirty="0" smtClean="0">
                <a:solidFill>
                  <a:srgbClr val="00B0F0"/>
                </a:solidFill>
                <a:latin typeface="Times New Roman" pitchFamily="18" charset="0"/>
                <a:cs typeface="Times New Roman" pitchFamily="18" charset="0"/>
              </a:rPr>
              <a:t>Water </a:t>
            </a:r>
            <a:endParaRPr lang="en-GB" sz="6000" dirty="0">
              <a:solidFill>
                <a:srgbClr val="00B0F0"/>
              </a:solidFill>
              <a:latin typeface="Times New Roman" pitchFamily="18" charset="0"/>
              <a:cs typeface="Times New Roman" pitchFamily="18" charset="0"/>
            </a:endParaRPr>
          </a:p>
        </p:txBody>
      </p:sp>
      <p:pic>
        <p:nvPicPr>
          <p:cNvPr id="4" name="Content Placeholder 3" descr="DSCN3800.JPG"/>
          <p:cNvPicPr>
            <a:picLocks noGrp="1" noChangeAspect="1"/>
          </p:cNvPicPr>
          <p:nvPr>
            <p:ph idx="1"/>
          </p:nvPr>
        </p:nvPicPr>
        <p:blipFill>
          <a:blip r:embed="rId2"/>
          <a:srcRect b="15000"/>
          <a:stretch>
            <a:fillRect/>
          </a:stretch>
        </p:blipFill>
        <p:spPr>
          <a:xfrm>
            <a:off x="2362200" y="1219200"/>
            <a:ext cx="4648200" cy="52679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nile"/>
          <p:cNvPicPr>
            <a:picLocks noChangeAspect="1" noChangeArrowheads="1"/>
          </p:cNvPicPr>
          <p:nvPr/>
        </p:nvPicPr>
        <p:blipFill>
          <a:blip r:embed="rId2"/>
          <a:srcRect/>
          <a:stretch>
            <a:fillRect/>
          </a:stretch>
        </p:blipFill>
        <p:spPr bwMode="auto">
          <a:xfrm>
            <a:off x="0" y="0"/>
            <a:ext cx="9144000" cy="6910388"/>
          </a:xfrm>
          <a:prstGeom prst="rect">
            <a:avLst/>
          </a:prstGeom>
          <a:noFill/>
        </p:spPr>
      </p:pic>
      <p:sp>
        <p:nvSpPr>
          <p:cNvPr id="30727" name="Oval 7"/>
          <p:cNvSpPr>
            <a:spLocks noChangeArrowheads="1"/>
          </p:cNvSpPr>
          <p:nvPr/>
        </p:nvSpPr>
        <p:spPr bwMode="auto">
          <a:xfrm>
            <a:off x="4648200" y="5791200"/>
            <a:ext cx="1524000" cy="685800"/>
          </a:xfrm>
          <a:prstGeom prst="ellipse">
            <a:avLst/>
          </a:prstGeom>
          <a:noFill/>
          <a:ln w="28575">
            <a:solidFill>
              <a:srgbClr val="FF0000"/>
            </a:solidFill>
            <a:round/>
            <a:headEnd/>
            <a:tailEnd/>
          </a:ln>
          <a:effectLst/>
        </p:spPr>
        <p:txBody>
          <a:bodyPr wrap="none" anchor="ctr"/>
          <a:lstStyle/>
          <a:p>
            <a:endParaRPr lang="en-US"/>
          </a:p>
        </p:txBody>
      </p:sp>
      <p:sp>
        <p:nvSpPr>
          <p:cNvPr id="30728" name="Oval 8"/>
          <p:cNvSpPr>
            <a:spLocks noChangeArrowheads="1"/>
          </p:cNvSpPr>
          <p:nvPr/>
        </p:nvSpPr>
        <p:spPr bwMode="auto">
          <a:xfrm>
            <a:off x="6248400" y="3505200"/>
            <a:ext cx="990600" cy="685800"/>
          </a:xfrm>
          <a:prstGeom prst="ellipse">
            <a:avLst/>
          </a:prstGeom>
          <a:solidFill>
            <a:schemeClr val="accent1">
              <a:alpha val="20000"/>
            </a:schemeClr>
          </a:solidFill>
          <a:ln w="28575">
            <a:solidFill>
              <a:srgbClr val="FF0000"/>
            </a:solidFill>
            <a:round/>
            <a:headEnd/>
            <a:tailEnd/>
          </a:ln>
          <a:effectLst/>
        </p:spPr>
        <p:txBody>
          <a:bodyPr wrap="none" anchor="ctr"/>
          <a:lstStyle/>
          <a:p>
            <a:pPr algn="ctr"/>
            <a:endParaRPr lang="en-US" dirty="0">
              <a:ln w="57150">
                <a:solidFill>
                  <a:schemeClr val="bg1">
                    <a:lumMod val="95000"/>
                    <a:lumOff val="5000"/>
                  </a:schemeClr>
                </a:solidFill>
              </a:ln>
              <a:solidFill>
                <a:schemeClr val="bg1">
                  <a:lumMod val="95000"/>
                  <a:lumOff val="5000"/>
                </a:schemeClr>
              </a:solidFill>
              <a:latin typeface="Tahoma" pitchFamily="34" charset="0"/>
            </a:endParaRPr>
          </a:p>
        </p:txBody>
      </p:sp>
      <p:sp>
        <p:nvSpPr>
          <p:cNvPr id="30729" name="Oval 9"/>
          <p:cNvSpPr>
            <a:spLocks noChangeArrowheads="1"/>
          </p:cNvSpPr>
          <p:nvPr/>
        </p:nvSpPr>
        <p:spPr bwMode="auto">
          <a:xfrm>
            <a:off x="4419600" y="2971800"/>
            <a:ext cx="1524000" cy="685800"/>
          </a:xfrm>
          <a:prstGeom prst="ellipse">
            <a:avLst/>
          </a:prstGeom>
          <a:solidFill>
            <a:schemeClr val="bg1">
              <a:lumMod val="95000"/>
              <a:lumOff val="5000"/>
              <a:alpha val="20000"/>
            </a:schemeClr>
          </a:solidFill>
          <a:ln w="28575">
            <a:solidFill>
              <a:srgbClr val="0033CC"/>
            </a:solidFill>
            <a:round/>
            <a:headEnd/>
            <a:tailEnd/>
          </a:ln>
          <a:effectLst/>
        </p:spPr>
        <p:txBody>
          <a:bodyPr wrap="none" anchor="ctr"/>
          <a:lstStyle/>
          <a:p>
            <a:endParaRPr lang="en-US" b="1" dirty="0">
              <a:ln w="38100">
                <a:solidFill>
                  <a:schemeClr val="tx1"/>
                </a:solidFill>
              </a:ln>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p>
        </p:txBody>
      </p:sp>
      <p:sp>
        <p:nvSpPr>
          <p:cNvPr id="10243" name="Rectangle 3"/>
          <p:cNvSpPr>
            <a:spLocks noGrp="1" noChangeArrowheads="1"/>
          </p:cNvSpPr>
          <p:nvPr>
            <p:ph type="body" idx="1"/>
          </p:nvPr>
        </p:nvSpPr>
        <p:spPr/>
        <p:txBody>
          <a:bodyPr/>
          <a:lstStyle/>
          <a:p>
            <a:endParaRPr lang="en-US"/>
          </a:p>
        </p:txBody>
      </p:sp>
      <p:pic>
        <p:nvPicPr>
          <p:cNvPr id="10245" name="Picture 5" descr="flowrate"/>
          <p:cNvPicPr>
            <a:picLocks noChangeAspect="1" noChangeArrowheads="1"/>
          </p:cNvPicPr>
          <p:nvPr/>
        </p:nvPicPr>
        <p:blipFill>
          <a:blip r:embed="rId2"/>
          <a:srcRect/>
          <a:stretch>
            <a:fillRect/>
          </a:stretch>
        </p:blipFill>
        <p:spPr bwMode="auto">
          <a:xfrm>
            <a:off x="0" y="46038"/>
            <a:ext cx="9144000" cy="681196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6600" dirty="0">
                <a:solidFill>
                  <a:schemeClr val="tx1"/>
                </a:solidFill>
                <a:latin typeface="Times New Roman" pitchFamily="18" charset="0"/>
                <a:cs typeface="Times New Roman" pitchFamily="18" charset="0"/>
              </a:rPr>
              <a:t>NILE RIVER</a:t>
            </a:r>
          </a:p>
        </p:txBody>
      </p:sp>
      <p:sp>
        <p:nvSpPr>
          <p:cNvPr id="6147" name="Rectangle 3"/>
          <p:cNvSpPr>
            <a:spLocks noGrp="1" noChangeArrowheads="1"/>
          </p:cNvSpPr>
          <p:nvPr>
            <p:ph idx="1"/>
          </p:nvPr>
        </p:nvSpPr>
        <p:spPr>
          <a:xfrm>
            <a:off x="0" y="1905000"/>
            <a:ext cx="9144000" cy="4953000"/>
          </a:xfrm>
        </p:spPr>
        <p:txBody>
          <a:bodyPr>
            <a:noAutofit/>
          </a:bodyPr>
          <a:lstStyle/>
          <a:p>
            <a:pPr marL="982980" indent="-914400" algn="ctr">
              <a:lnSpc>
                <a:spcPct val="90000"/>
              </a:lnSpc>
              <a:buFont typeface="+mj-lt"/>
              <a:buAutoNum type="arabicPeriod"/>
            </a:pPr>
            <a:r>
              <a:rPr lang="en-US" sz="5400" b="1" dirty="0">
                <a:latin typeface="Times New Roman" pitchFamily="18" charset="0"/>
                <a:cs typeface="Times New Roman" pitchFamily="18" charset="0"/>
              </a:rPr>
              <a:t>Nile basin </a:t>
            </a:r>
            <a:r>
              <a:rPr lang="en-US" sz="5400" b="1" dirty="0" smtClean="0">
                <a:latin typeface="Times New Roman" pitchFamily="18" charset="0"/>
                <a:cs typeface="Times New Roman" pitchFamily="18" charset="0"/>
              </a:rPr>
              <a:t>countries</a:t>
            </a:r>
            <a:endParaRPr lang="en-US" sz="5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polmap"/>
          <p:cNvPicPr>
            <a:picLocks noChangeAspect="1" noChangeArrowheads="1"/>
          </p:cNvPicPr>
          <p:nvPr/>
        </p:nvPicPr>
        <p:blipFill>
          <a:blip r:embed="rId2"/>
          <a:srcRect/>
          <a:stretch>
            <a:fillRect/>
          </a:stretch>
        </p:blipFill>
        <p:spPr bwMode="auto">
          <a:xfrm>
            <a:off x="0" y="350838"/>
            <a:ext cx="9144000" cy="681196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nile"/>
          <p:cNvPicPr>
            <a:picLocks noChangeAspect="1" noChangeArrowheads="1"/>
          </p:cNvPicPr>
          <p:nvPr/>
        </p:nvPicPr>
        <p:blipFill>
          <a:blip r:embed="rId2"/>
          <a:srcRect/>
          <a:stretch>
            <a:fillRect/>
          </a:stretch>
        </p:blipFill>
        <p:spPr bwMode="auto">
          <a:xfrm>
            <a:off x="0" y="0"/>
            <a:ext cx="9144000" cy="6910388"/>
          </a:xfrm>
          <a:prstGeom prst="rect">
            <a:avLst/>
          </a:prstGeom>
          <a:noFill/>
        </p:spPr>
      </p:pic>
      <p:sp>
        <p:nvSpPr>
          <p:cNvPr id="30727" name="Oval 7"/>
          <p:cNvSpPr>
            <a:spLocks noChangeArrowheads="1"/>
          </p:cNvSpPr>
          <p:nvPr/>
        </p:nvSpPr>
        <p:spPr bwMode="auto">
          <a:xfrm>
            <a:off x="4648200" y="5791200"/>
            <a:ext cx="1524000" cy="685800"/>
          </a:xfrm>
          <a:prstGeom prst="ellipse">
            <a:avLst/>
          </a:prstGeom>
          <a:noFill/>
          <a:ln w="28575">
            <a:solidFill>
              <a:srgbClr val="FF0000"/>
            </a:solidFill>
            <a:round/>
            <a:headEnd/>
            <a:tailEnd/>
          </a:ln>
          <a:effectLst/>
        </p:spPr>
        <p:txBody>
          <a:bodyPr wrap="none" anchor="ctr"/>
          <a:lstStyle/>
          <a:p>
            <a:endParaRPr lang="en-US"/>
          </a:p>
        </p:txBody>
      </p:sp>
      <p:sp>
        <p:nvSpPr>
          <p:cNvPr id="30728" name="Oval 8"/>
          <p:cNvSpPr>
            <a:spLocks noChangeArrowheads="1"/>
          </p:cNvSpPr>
          <p:nvPr/>
        </p:nvSpPr>
        <p:spPr bwMode="auto">
          <a:xfrm>
            <a:off x="6248400" y="3505200"/>
            <a:ext cx="990600" cy="685800"/>
          </a:xfrm>
          <a:prstGeom prst="ellipse">
            <a:avLst/>
          </a:prstGeom>
          <a:solidFill>
            <a:schemeClr val="accent1">
              <a:alpha val="20000"/>
            </a:schemeClr>
          </a:solidFill>
          <a:ln w="28575">
            <a:solidFill>
              <a:srgbClr val="FF0000"/>
            </a:solidFill>
            <a:round/>
            <a:headEnd/>
            <a:tailEnd/>
          </a:ln>
          <a:effectLst/>
        </p:spPr>
        <p:txBody>
          <a:bodyPr wrap="none" anchor="ctr"/>
          <a:lstStyle/>
          <a:p>
            <a:pPr algn="ctr"/>
            <a:endParaRPr lang="en-US" dirty="0">
              <a:ln w="57150">
                <a:solidFill>
                  <a:schemeClr val="bg1">
                    <a:lumMod val="95000"/>
                    <a:lumOff val="5000"/>
                  </a:schemeClr>
                </a:solidFill>
              </a:ln>
              <a:solidFill>
                <a:schemeClr val="bg1">
                  <a:lumMod val="95000"/>
                  <a:lumOff val="5000"/>
                </a:schemeClr>
              </a:solidFill>
              <a:latin typeface="Tahoma" pitchFamily="34" charset="0"/>
            </a:endParaRPr>
          </a:p>
        </p:txBody>
      </p:sp>
      <p:sp>
        <p:nvSpPr>
          <p:cNvPr id="30729" name="Oval 9"/>
          <p:cNvSpPr>
            <a:spLocks noChangeArrowheads="1"/>
          </p:cNvSpPr>
          <p:nvPr/>
        </p:nvSpPr>
        <p:spPr bwMode="auto">
          <a:xfrm>
            <a:off x="4419600" y="2971800"/>
            <a:ext cx="1524000" cy="685800"/>
          </a:xfrm>
          <a:prstGeom prst="ellipse">
            <a:avLst/>
          </a:prstGeom>
          <a:solidFill>
            <a:schemeClr val="bg1">
              <a:lumMod val="95000"/>
              <a:lumOff val="5000"/>
              <a:alpha val="20000"/>
            </a:schemeClr>
          </a:solidFill>
          <a:ln w="28575">
            <a:solidFill>
              <a:srgbClr val="0033CC"/>
            </a:solidFill>
            <a:round/>
            <a:headEnd/>
            <a:tailEnd/>
          </a:ln>
          <a:effectLst/>
        </p:spPr>
        <p:txBody>
          <a:bodyPr wrap="none" anchor="ctr"/>
          <a:lstStyle/>
          <a:p>
            <a:endParaRPr lang="en-US" b="1" dirty="0">
              <a:ln w="38100">
                <a:solidFill>
                  <a:schemeClr val="tx1"/>
                </a:solidFill>
              </a:ln>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6600" dirty="0">
                <a:solidFill>
                  <a:schemeClr val="tx1"/>
                </a:solidFill>
                <a:latin typeface="Times New Roman" pitchFamily="18" charset="0"/>
                <a:cs typeface="Times New Roman" pitchFamily="18" charset="0"/>
              </a:rPr>
              <a:t>NILE RIVER</a:t>
            </a:r>
          </a:p>
        </p:txBody>
      </p:sp>
      <p:sp>
        <p:nvSpPr>
          <p:cNvPr id="6147" name="Rectangle 3"/>
          <p:cNvSpPr>
            <a:spLocks noGrp="1" noChangeArrowheads="1"/>
          </p:cNvSpPr>
          <p:nvPr>
            <p:ph idx="1"/>
          </p:nvPr>
        </p:nvSpPr>
        <p:spPr>
          <a:xfrm>
            <a:off x="0" y="1905000"/>
            <a:ext cx="9144000" cy="4953000"/>
          </a:xfrm>
        </p:spPr>
        <p:txBody>
          <a:bodyPr>
            <a:noAutofit/>
          </a:bodyPr>
          <a:lstStyle/>
          <a:p>
            <a:pPr marL="982980" indent="-914400" algn="ctr">
              <a:lnSpc>
                <a:spcPct val="90000"/>
              </a:lnSpc>
              <a:buNone/>
            </a:pPr>
            <a:r>
              <a:rPr lang="en-US" sz="4800" b="1" dirty="0" smtClean="0">
                <a:latin typeface="Times New Roman" pitchFamily="18" charset="0"/>
                <a:cs typeface="Times New Roman" pitchFamily="18" charset="0"/>
              </a:rPr>
              <a:t>   2 . Current </a:t>
            </a:r>
            <a:r>
              <a:rPr lang="en-US" sz="4800" b="1" dirty="0">
                <a:latin typeface="Times New Roman" pitchFamily="18" charset="0"/>
                <a:cs typeface="Times New Roman" pitchFamily="18" charset="0"/>
              </a:rPr>
              <a:t>Situation </a:t>
            </a:r>
          </a:p>
        </p:txBody>
      </p:sp>
      <p:pic>
        <p:nvPicPr>
          <p:cNvPr id="4098" name="Picture 2"/>
          <p:cNvPicPr>
            <a:picLocks noChangeAspect="1" noChangeArrowheads="1"/>
          </p:cNvPicPr>
          <p:nvPr/>
        </p:nvPicPr>
        <p:blipFill>
          <a:blip r:embed="rId2"/>
          <a:srcRect l="11127" t="6250" r="11567" b="17708"/>
          <a:stretch>
            <a:fillRect/>
          </a:stretch>
        </p:blipFill>
        <p:spPr bwMode="auto">
          <a:xfrm>
            <a:off x="1143000" y="2667000"/>
            <a:ext cx="6775537" cy="374707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3"/>
          <p:cNvSpPr>
            <a:spLocks noGrp="1" noChangeArrowheads="1"/>
          </p:cNvSpPr>
          <p:nvPr>
            <p:ph type="body" idx="4294967295"/>
          </p:nvPr>
        </p:nvSpPr>
        <p:spPr>
          <a:xfrm>
            <a:off x="0" y="609600"/>
            <a:ext cx="9144000" cy="5410200"/>
          </a:xfrm>
        </p:spPr>
        <p:txBody>
          <a:bodyPr/>
          <a:lstStyle/>
          <a:p>
            <a:pPr>
              <a:buFont typeface="Wingdings" pitchFamily="2" charset="2"/>
              <a:buNone/>
            </a:pPr>
            <a:endParaRPr lang="en-US" sz="2800" dirty="0">
              <a:latin typeface="Times New Roman" pitchFamily="18" charset="0"/>
              <a:cs typeface="Times New Roman" pitchFamily="18" charset="0"/>
            </a:endParaRPr>
          </a:p>
          <a:p>
            <a:pPr>
              <a:buFont typeface="Wingdings" pitchFamily="2" charset="2"/>
              <a:buNone/>
            </a:pPr>
            <a:endParaRPr lang="en-US" sz="2800" dirty="0">
              <a:latin typeface="Times New Roman" pitchFamily="18" charset="0"/>
              <a:cs typeface="Times New Roman" pitchFamily="18" charset="0"/>
            </a:endParaRPr>
          </a:p>
          <a:p>
            <a:pPr algn="ctr">
              <a:buFont typeface="Wingdings" pitchFamily="2" charset="2"/>
              <a:buNone/>
            </a:pPr>
            <a:r>
              <a:rPr lang="en-US" sz="2800" dirty="0">
                <a:latin typeface="Times New Roman" pitchFamily="18" charset="0"/>
                <a:cs typeface="Times New Roman" pitchFamily="18" charset="0"/>
              </a:rPr>
              <a:t>The individual's average share of fresh water reached </a:t>
            </a:r>
          </a:p>
          <a:p>
            <a:pPr>
              <a:buFont typeface="Wingdings" pitchFamily="2" charset="2"/>
              <a:buNone/>
            </a:pPr>
            <a:endParaRPr lang="en-US" sz="2800" dirty="0">
              <a:latin typeface="Times New Roman" pitchFamily="18" charset="0"/>
              <a:cs typeface="Times New Roman" pitchFamily="18" charset="0"/>
            </a:endParaRPr>
          </a:p>
          <a:p>
            <a:pPr>
              <a:buFont typeface="Wingdings" pitchFamily="2" charset="2"/>
              <a:buNone/>
            </a:pPr>
            <a:endParaRPr lang="en-US" sz="2800" dirty="0">
              <a:latin typeface="Times New Roman" pitchFamily="18" charset="0"/>
              <a:cs typeface="Times New Roman" pitchFamily="18" charset="0"/>
            </a:endParaRPr>
          </a:p>
          <a:p>
            <a:pPr>
              <a:buFont typeface="Wingdings" pitchFamily="2" charset="2"/>
              <a:buNone/>
            </a:pPr>
            <a:r>
              <a:rPr lang="en-US" sz="2800" dirty="0">
                <a:latin typeface="Times New Roman" pitchFamily="18" charset="0"/>
                <a:cs typeface="Times New Roman" pitchFamily="18" charset="0"/>
              </a:rPr>
              <a:t>			</a:t>
            </a:r>
            <a:r>
              <a:rPr lang="en-US" sz="3600" dirty="0" smtClean="0">
                <a:solidFill>
                  <a:srgbClr val="FF0000"/>
                </a:solidFill>
                <a:latin typeface="Times New Roman" pitchFamily="18" charset="0"/>
                <a:cs typeface="Times New Roman" pitchFamily="18" charset="0"/>
              </a:rPr>
              <a:t>800 </a:t>
            </a:r>
            <a:r>
              <a:rPr lang="en-US" sz="3600" dirty="0">
                <a:solidFill>
                  <a:srgbClr val="FF0000"/>
                </a:solidFill>
                <a:latin typeface="Times New Roman" pitchFamily="18" charset="0"/>
                <a:cs typeface="Times New Roman" pitchFamily="18" charset="0"/>
              </a:rPr>
              <a:t>cubic meters annually</a:t>
            </a:r>
          </a:p>
          <a:p>
            <a:pPr>
              <a:buFont typeface="Wingdings" pitchFamily="2" charset="2"/>
              <a:buNone/>
            </a:pPr>
            <a:endParaRPr lang="en-US" sz="2800" dirty="0"/>
          </a:p>
          <a:p>
            <a:pPr>
              <a:buFont typeface="Wingdings" pitchFamily="2" charset="2"/>
              <a:buNone/>
            </a:pPr>
            <a:endParaRPr lang="en-US" sz="2800" dirty="0"/>
          </a:p>
          <a:p>
            <a:pPr>
              <a:buFont typeface="Wingdings" pitchFamily="2" charset="2"/>
              <a:buNone/>
            </a:pPr>
            <a:endParaRPr lang="en-US" sz="2800" dirty="0"/>
          </a:p>
          <a:p>
            <a:pPr>
              <a:buFont typeface="Wingdings" pitchFamily="2" charset="2"/>
              <a:buNone/>
            </a:pPr>
            <a:r>
              <a:rPr lang="en-US" sz="2800" dirty="0"/>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7" name="Picture 5" descr="ANd9GcRdA6MivfdLaTkJEh1AblMQ7FjH7kCv-k1y5PRlhfpjtOfb260&amp;t=1&amp;usg=__oA6TwFuTNhmrYjZCM9h1HxcXN1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ANd9GcSV1F6m5mOjKcLAZ_6ryl7yRO41rvQb0bTMHNvqcwQNBtUqB6Y&amp;t=1&amp;usg=__1NDLV2XUDfzQ3ILEqO5tOg7i2-I="/>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n-US"/>
          </a:p>
        </p:txBody>
      </p:sp>
      <p:sp>
        <p:nvSpPr>
          <p:cNvPr id="14339" name="Rectangle 3"/>
          <p:cNvSpPr>
            <a:spLocks noGrp="1" noChangeArrowheads="1"/>
          </p:cNvSpPr>
          <p:nvPr>
            <p:ph idx="1"/>
          </p:nvPr>
        </p:nvSpPr>
        <p:spPr/>
        <p:txBody>
          <a:bodyPr/>
          <a:lstStyle/>
          <a:p>
            <a:endParaRPr lang="en-US"/>
          </a:p>
        </p:txBody>
      </p:sp>
      <p:pic>
        <p:nvPicPr>
          <p:cNvPr id="14341" name="Picture 5" descr="ANd9GcSsVey1EtJsvXT9tJchs3GNa3TSpBXiOoa5kI9hkeJNjjN15ik&amp;t=1&amp;usg=__HqEo8ViveQXKx6cdK8MSZdHRsNQ="/>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idrc.ca/uploads/user-S/124159208511240484429map_of_egypt_google_earth.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7" name="Picture 5" descr="ANd9GcQzRzWuktDR7MNb3lHCj3qxCkq4z239rxw8rTEXQFPl30Yc9wM&amp;t=1&amp;usg=__iANQWa6msFaraf43WajYws0bs7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3" name="Picture 5" descr="ANd9GcT4ssqTnTMkYLTmr5iNfQnHAmtJnLMLju5719CDj72F4e7pgq4&amp;t=1&amp;usg=__YAAMk2scVQON-HnXghNRzv0xXd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5" name="Picture 5" descr="ANd9GcRpNxhHvZj4oOmJczu3sWUVnYJNQd7BpIRkmrPHWEvLc6APjEw&amp;t=1&amp;usg=__YWWDgjDBumc9UjQtZqBwEX01-e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5" name="Picture 5" descr="ANd9GcRAB0uqn_PP-qiqzj9qNHOeC_wnyV906cnXgbExckBwMcgLcpY&amp;t=1&amp;usg=__mLOm3pk9OWN5zVbtKgrwKqKI5B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3" name="Picture 5" descr="ANd9GcRxNIveUK8I8MJDP95ikF3VZKQtsownRuzevPVgnpLcb6qW2G0&amp;t=1&amp;usg=__X9UCj8xuVxMmjVFdjorKKQbu2J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9" name="Picture 5" descr="ANd9GcTBBApY_G2GKr8Z2tQzuYeVGW8UWouj4VNNp_lJ2OMsIeHDyFs&amp;t=1&amp;usg=__VTUdEcEBmnINLfH9tN1dkKOGxl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400" dirty="0" smtClean="0">
                <a:latin typeface="Times New Roman" pitchFamily="18" charset="0"/>
                <a:cs typeface="Times New Roman" pitchFamily="18" charset="0"/>
              </a:rPr>
              <a:t>Population </a:t>
            </a:r>
            <a:endParaRPr lang="en-US" sz="5400" dirty="0">
              <a:latin typeface="Times New Roman" pitchFamily="18" charset="0"/>
              <a:cs typeface="Times New Roman" pitchFamily="18" charset="0"/>
            </a:endParaRPr>
          </a:p>
        </p:txBody>
      </p:sp>
      <p:sp>
        <p:nvSpPr>
          <p:cNvPr id="8" name="Content Placeholder 7"/>
          <p:cNvSpPr>
            <a:spLocks noGrp="1"/>
          </p:cNvSpPr>
          <p:nvPr>
            <p:ph idx="1"/>
          </p:nvPr>
        </p:nvSpPr>
        <p:spPr/>
        <p:txBody>
          <a:bodyPr/>
          <a:lstStyle/>
          <a:p>
            <a:pPr lvl="0" fontAlgn="base">
              <a:spcBef>
                <a:spcPct val="0"/>
              </a:spcBef>
              <a:spcAft>
                <a:spcPct val="0"/>
              </a:spcAft>
            </a:pPr>
            <a:r>
              <a:rPr lang="en-US" sz="3200" dirty="0" smtClean="0">
                <a:latin typeface="Times New Roman" pitchFamily="18" charset="0"/>
                <a:ea typeface="Calibri" pitchFamily="34" charset="0"/>
                <a:cs typeface="Times New Roman" pitchFamily="18" charset="0"/>
              </a:rPr>
              <a:t>Egypt Population density</a:t>
            </a:r>
          </a:p>
          <a:p>
            <a:pPr lvl="0" fontAlgn="base">
              <a:spcBef>
                <a:spcPct val="0"/>
              </a:spcBef>
              <a:spcAft>
                <a:spcPct val="0"/>
              </a:spcAft>
              <a:buNone/>
            </a:pPr>
            <a:endParaRPr lang="en-US" sz="3200" dirty="0" smtClean="0">
              <a:latin typeface="Times New Roman" pitchFamily="18" charset="0"/>
              <a:ea typeface="Calibri" pitchFamily="34" charset="0"/>
              <a:cs typeface="Times New Roman" pitchFamily="18" charset="0"/>
            </a:endParaRPr>
          </a:p>
          <a:p>
            <a:pPr lvl="0" fontAlgn="base">
              <a:spcBef>
                <a:spcPct val="0"/>
              </a:spcBef>
              <a:spcAft>
                <a:spcPct val="0"/>
              </a:spcAft>
              <a:buNone/>
            </a:pPr>
            <a:endParaRPr lang="en-US" sz="3200" dirty="0" smtClean="0">
              <a:latin typeface="Times New Roman" pitchFamily="18" charset="0"/>
              <a:cs typeface="Times New Roman" pitchFamily="18" charset="0"/>
            </a:endParaRPr>
          </a:p>
          <a:p>
            <a:pPr lvl="0" eaLnBrk="0" fontAlgn="base" hangingPunct="0">
              <a:spcBef>
                <a:spcPct val="0"/>
              </a:spcBef>
              <a:spcAft>
                <a:spcPct val="0"/>
              </a:spcAft>
            </a:pPr>
            <a:r>
              <a:rPr lang="en-US" sz="3200" dirty="0" smtClean="0">
                <a:latin typeface="Times New Roman" pitchFamily="18" charset="0"/>
                <a:ea typeface="Calibri" pitchFamily="34" charset="0"/>
                <a:cs typeface="Times New Roman" pitchFamily="18" charset="0"/>
              </a:rPr>
              <a:t>Population across the last century</a:t>
            </a:r>
          </a:p>
          <a:p>
            <a:pPr lvl="0" eaLnBrk="0" fontAlgn="base" hangingPunct="0">
              <a:spcBef>
                <a:spcPct val="0"/>
              </a:spcBef>
              <a:spcAft>
                <a:spcPct val="0"/>
              </a:spcAft>
              <a:buNone/>
            </a:pPr>
            <a:endParaRPr lang="en-US" sz="3200" dirty="0" smtClean="0">
              <a:latin typeface="Times New Roman" pitchFamily="18" charset="0"/>
              <a:ea typeface="Calibri" pitchFamily="34" charset="0"/>
              <a:cs typeface="Times New Roman" pitchFamily="18" charset="0"/>
            </a:endParaRPr>
          </a:p>
          <a:p>
            <a:pPr lvl="0" eaLnBrk="0" fontAlgn="base" hangingPunct="0">
              <a:spcBef>
                <a:spcPct val="0"/>
              </a:spcBef>
              <a:spcAft>
                <a:spcPct val="0"/>
              </a:spcAft>
              <a:buNone/>
            </a:pPr>
            <a:endParaRPr lang="en-US" sz="3200" dirty="0" smtClean="0">
              <a:latin typeface="Times New Roman" pitchFamily="18" charset="0"/>
              <a:cs typeface="Times New Roman" pitchFamily="18" charset="0"/>
            </a:endParaRPr>
          </a:p>
          <a:p>
            <a:pPr lvl="0" eaLnBrk="0" fontAlgn="base" hangingPunct="0">
              <a:spcBef>
                <a:spcPct val="0"/>
              </a:spcBef>
              <a:spcAft>
                <a:spcPct val="0"/>
              </a:spcAft>
            </a:pPr>
            <a:r>
              <a:rPr lang="en-US" sz="3200" dirty="0" smtClean="0">
                <a:latin typeface="Times New Roman" pitchFamily="18" charset="0"/>
                <a:ea typeface="Calibri" pitchFamily="34" charset="0"/>
                <a:cs typeface="Times New Roman" pitchFamily="18" charset="0"/>
              </a:rPr>
              <a:t>Prospective of population Growth</a:t>
            </a:r>
            <a:endParaRPr lang="en-US" sz="32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14400"/>
          </a:xfrm>
        </p:spPr>
        <p:txBody>
          <a:bodyPr/>
          <a:lstStyle/>
          <a:p>
            <a:pPr algn="ctr"/>
            <a:r>
              <a:rPr lang="en-GB" sz="5400" dirty="0" smtClean="0">
                <a:latin typeface="Times New Roman" pitchFamily="18" charset="0"/>
                <a:cs typeface="Times New Roman" pitchFamily="18" charset="0"/>
              </a:rPr>
              <a:t>The River Nile </a:t>
            </a:r>
            <a:endParaRPr lang="en-GB" sz="5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tretch>
            <a:fillRect/>
          </a:stretch>
        </p:blipFill>
        <p:spPr bwMode="auto">
          <a:xfrm>
            <a:off x="0" y="914400"/>
            <a:ext cx="91440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203hc_POP_NILE2"/>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endParaRPr lang="en-US"/>
          </a:p>
        </p:txBody>
      </p:sp>
      <p:sp>
        <p:nvSpPr>
          <p:cNvPr id="27653" name="Rectangle 5"/>
          <p:cNvSpPr>
            <a:spLocks noGrp="1" noChangeArrowheads="1" noTextEdit="1"/>
          </p:cNvSpPr>
          <p:nvPr>
            <p:ph type="tbl" idx="1"/>
          </p:nvPr>
        </p:nvSpPr>
        <p:spPr/>
      </p:sp>
      <p:sp>
        <p:nvSpPr>
          <p:cNvPr id="27753" name="Rectangle 105"/>
          <p:cNvSpPr>
            <a:spLocks noChangeArrowheads="1"/>
          </p:cNvSpPr>
          <p:nvPr/>
        </p:nvSpPr>
        <p:spPr bwMode="auto">
          <a:xfrm>
            <a:off x="-4914900" y="2544763"/>
            <a:ext cx="9144000" cy="0"/>
          </a:xfrm>
          <a:prstGeom prst="rect">
            <a:avLst/>
          </a:prstGeom>
          <a:solidFill>
            <a:srgbClr val="EEEEEE"/>
          </a:solidFill>
          <a:ln w="9525">
            <a:noFill/>
            <a:miter lim="800000"/>
            <a:headEnd/>
            <a:tailEnd/>
          </a:ln>
          <a:effectLst/>
        </p:spPr>
        <p:txBody>
          <a:bodyPr wrap="none" anchor="ctr">
            <a:spAutoFit/>
          </a:bodyPr>
          <a:lstStyle/>
          <a:p>
            <a:endParaRPr lang="en-US"/>
          </a:p>
        </p:txBody>
      </p:sp>
      <p:sp>
        <p:nvSpPr>
          <p:cNvPr id="27755" name="Rectangle 107"/>
          <p:cNvSpPr>
            <a:spLocks noChangeArrowheads="1"/>
          </p:cNvSpPr>
          <p:nvPr/>
        </p:nvSpPr>
        <p:spPr bwMode="auto">
          <a:xfrm>
            <a:off x="-4914900" y="2544763"/>
            <a:ext cx="9144000" cy="0"/>
          </a:xfrm>
          <a:prstGeom prst="rect">
            <a:avLst/>
          </a:prstGeom>
          <a:solidFill>
            <a:srgbClr val="FFFFFF"/>
          </a:solidFill>
          <a:ln w="9525">
            <a:noFill/>
            <a:miter lim="800000"/>
            <a:headEnd/>
            <a:tailEnd/>
          </a:ln>
          <a:effectLst/>
        </p:spPr>
        <p:txBody>
          <a:bodyPr wrap="none" anchor="ctr">
            <a:spAutoFit/>
          </a:bodyPr>
          <a:lstStyle/>
          <a:p>
            <a:endParaRPr lang="en-US"/>
          </a:p>
        </p:txBody>
      </p:sp>
      <p:graphicFrame>
        <p:nvGraphicFramePr>
          <p:cNvPr id="27867" name="Group 219"/>
          <p:cNvGraphicFramePr>
            <a:graphicFrameLocks noGrp="1"/>
          </p:cNvGraphicFramePr>
          <p:nvPr/>
        </p:nvGraphicFramePr>
        <p:xfrm>
          <a:off x="0" y="0"/>
          <a:ext cx="9144000" cy="6877051"/>
        </p:xfrm>
        <a:graphic>
          <a:graphicData uri="http://schemas.openxmlformats.org/drawingml/2006/table">
            <a:tbl>
              <a:tblPr/>
              <a:tblGrid>
                <a:gridCol w="1119188"/>
                <a:gridCol w="1293812"/>
                <a:gridCol w="1141413"/>
                <a:gridCol w="1549400"/>
                <a:gridCol w="2022475"/>
                <a:gridCol w="2017712"/>
              </a:tblGrid>
              <a:tr h="1524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Country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cap="flat">
                      <a:noFill/>
                    </a:lnL>
                    <a:lnR>
                      <a:noFill/>
                    </a:lnR>
                    <a:lnT cap="fla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Population</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Growth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cap="fla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Population</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2007</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(millions)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cap="fla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Projected Population 2025 (millions)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cap="fla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Per capita water availability 1990 (cubic meters)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cap="flat">
                      <a:noFill/>
                    </a:lnT>
                    <a:lnB>
                      <a:noFill/>
                    </a:lnB>
                    <a:lnTlToBr>
                      <a:noFill/>
                    </a:lnTlToBr>
                    <a:lnBlToTr>
                      <a:noFill/>
                    </a:lnBlToTr>
                    <a:solidFill>
                      <a:srgbClr val="EE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itchFamily="18" charset="0"/>
                          <a:cs typeface="Times New Roman" pitchFamily="18" charset="0"/>
                        </a:rPr>
                        <a:t>Per capita water availability 2025 (cubic meters)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cap="flat">
                      <a:noFill/>
                    </a:lnR>
                    <a:lnT cap="flat">
                      <a:noFill/>
                    </a:lnT>
                    <a:lnB>
                      <a:noFill/>
                    </a:lnB>
                    <a:lnTlToBr>
                      <a:noFill/>
                    </a:lnTlToBr>
                    <a:lnBlToTr>
                      <a:noFill/>
                    </a:lnBlToTr>
                    <a:solidFill>
                      <a:srgbClr val="EEFFFF"/>
                    </a:solidFill>
                  </a:tcPr>
                </a:tc>
              </a:tr>
              <a:tr h="11715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Egypt</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1.7%</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80.3</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109.2</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1,123</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0000"/>
                          </a:solidFill>
                          <a:effectLst/>
                          <a:latin typeface="Times New Roman" pitchFamily="18" charset="0"/>
                          <a:cs typeface="Times New Roman" pitchFamily="18" charset="0"/>
                        </a:rPr>
                        <a:t>630</a:t>
                      </a:r>
                      <a:endParaRPr kumimoji="0" lang="en-US" sz="3200" b="0" i="0" u="none" strike="noStrike" cap="none" normalizeH="0" baseline="0" smtClean="0">
                        <a:ln>
                          <a:noFill/>
                        </a:ln>
                        <a:solidFill>
                          <a:srgbClr val="FF0000"/>
                        </a:solidFill>
                        <a:effectLst/>
                        <a:latin typeface="Arial" pitchFamily="34" charset="0"/>
                        <a:cs typeface="Arial" pitchFamily="34" charset="0"/>
                      </a:endParaRPr>
                    </a:p>
                  </a:txBody>
                  <a:tcPr anchor="ctr" horzOverflow="overflow">
                    <a:lnL>
                      <a:noFill/>
                    </a:lnL>
                    <a:lnR cap="flat">
                      <a:noFill/>
                    </a:lnR>
                    <a:lnT>
                      <a:noFill/>
                    </a:lnT>
                    <a:lnB>
                      <a:noFill/>
                    </a:lnB>
                    <a:lnTlToBr>
                      <a:noFill/>
                    </a:lnTlToBr>
                    <a:lnBlToTr>
                      <a:noFill/>
                    </a:lnBlToTr>
                    <a:solidFill>
                      <a:srgbClr val="EEFFFF"/>
                    </a:solidFill>
                  </a:tcPr>
                </a:tc>
              </a:tr>
              <a:tr h="1169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Sudan</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2.1%</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39.3</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56.9</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4,792</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EE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1,993</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cap="flat">
                      <a:noFill/>
                    </a:lnR>
                    <a:lnT>
                      <a:noFill/>
                    </a:lnT>
                    <a:lnB>
                      <a:noFill/>
                    </a:lnB>
                    <a:lnTlToBr>
                      <a:noFill/>
                    </a:lnTlToBr>
                    <a:lnBlToTr>
                      <a:noFill/>
                    </a:lnBlToTr>
                    <a:solidFill>
                      <a:srgbClr val="EEFFFF"/>
                    </a:solidFill>
                  </a:tcPr>
                </a:tc>
              </a:tr>
              <a:tr h="15065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Ethiopia</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2.8%</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76.5</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114.6</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2,207</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Times New Roman" pitchFamily="18" charset="0"/>
                          <a:cs typeface="Times New Roman" pitchFamily="18" charset="0"/>
                        </a:rPr>
                        <a:t>842</a:t>
                      </a:r>
                      <a:endParaRPr kumimoji="0" lang="en-US" sz="1800" b="0" i="0" u="none" strike="noStrike" cap="none" normalizeH="0" baseline="0" smtClean="0">
                        <a:ln>
                          <a:noFill/>
                        </a:ln>
                        <a:solidFill>
                          <a:srgbClr val="FF0000"/>
                        </a:solidFill>
                        <a:effectLst/>
                        <a:latin typeface="Arial" pitchFamily="34" charset="0"/>
                        <a:cs typeface="Arial" pitchFamily="34" charset="0"/>
                      </a:endParaRPr>
                    </a:p>
                  </a:txBody>
                  <a:tcPr anchor="ctr" horzOverflow="overflow">
                    <a:lnL>
                      <a:noFill/>
                    </a:lnL>
                    <a:lnR cap="flat">
                      <a:noFill/>
                    </a:lnR>
                    <a:lnT>
                      <a:noFill/>
                    </a:lnT>
                    <a:lnB>
                      <a:noFill/>
                    </a:lnB>
                    <a:lnTlToBr>
                      <a:noFill/>
                    </a:lnTlToBr>
                    <a:lnBlToTr>
                      <a:noFill/>
                    </a:lnBlToTr>
                    <a:solidFill>
                      <a:srgbClr val="EEFFFF"/>
                    </a:solidFill>
                  </a:tcPr>
                </a:tc>
              </a:tr>
              <a:tr h="15049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Uganda</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3.6%</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30.2</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56.8</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3,759</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cap="flat">
                      <a:noFill/>
                    </a:lnB>
                    <a:lnTlToBr>
                      <a:noFill/>
                    </a:lnTlToBr>
                    <a:lnBlToTr>
                      <a:noFill/>
                    </a:lnBlToTr>
                    <a:solidFill>
                      <a:srgbClr val="EE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                1,437</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a:noFill/>
                    </a:lnL>
                    <a:lnR cap="flat">
                      <a:noFill/>
                    </a:lnR>
                    <a:lnT>
                      <a:noFill/>
                    </a:lnT>
                    <a:lnB cap="flat">
                      <a:noFill/>
                    </a:lnB>
                    <a:lnTlToBr>
                      <a:noFill/>
                    </a:lnTlToBr>
                    <a:lnBlToTr>
                      <a:noFill/>
                    </a:lnBlToTr>
                    <a:solidFill>
                      <a:srgbClr val="EEFFFF"/>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6600" dirty="0">
                <a:solidFill>
                  <a:schemeClr val="tx1"/>
                </a:solidFill>
                <a:latin typeface="Times New Roman" pitchFamily="18" charset="0"/>
                <a:cs typeface="Times New Roman" pitchFamily="18" charset="0"/>
              </a:rPr>
              <a:t>NILE RIVER</a:t>
            </a:r>
          </a:p>
        </p:txBody>
      </p:sp>
      <p:sp>
        <p:nvSpPr>
          <p:cNvPr id="6147" name="Rectangle 3"/>
          <p:cNvSpPr>
            <a:spLocks noGrp="1" noChangeArrowheads="1"/>
          </p:cNvSpPr>
          <p:nvPr>
            <p:ph idx="1"/>
          </p:nvPr>
        </p:nvSpPr>
        <p:spPr>
          <a:xfrm>
            <a:off x="0" y="1905000"/>
            <a:ext cx="9144000" cy="4953000"/>
          </a:xfrm>
        </p:spPr>
        <p:txBody>
          <a:bodyPr>
            <a:noAutofit/>
          </a:bodyPr>
          <a:lstStyle/>
          <a:p>
            <a:pPr marL="982980" indent="-914400">
              <a:lnSpc>
                <a:spcPct val="90000"/>
              </a:lnSpc>
              <a:buFont typeface="+mj-lt"/>
              <a:buAutoNum type="arabicPeriod"/>
            </a:pPr>
            <a:r>
              <a:rPr lang="en-US" sz="4800" b="1" dirty="0">
                <a:latin typeface="Times New Roman" pitchFamily="18" charset="0"/>
                <a:cs typeface="Times New Roman" pitchFamily="18" charset="0"/>
              </a:rPr>
              <a:t>Nile basin countries</a:t>
            </a:r>
          </a:p>
          <a:p>
            <a:pPr marL="982980" indent="-914400">
              <a:lnSpc>
                <a:spcPct val="90000"/>
              </a:lnSpc>
              <a:buFont typeface="+mj-lt"/>
              <a:buAutoNum type="arabicPeriod"/>
            </a:pPr>
            <a:r>
              <a:rPr lang="en-US" sz="4800" b="1" dirty="0" smtClean="0">
                <a:latin typeface="Times New Roman" pitchFamily="18" charset="0"/>
                <a:cs typeface="Times New Roman" pitchFamily="18" charset="0"/>
              </a:rPr>
              <a:t>Current </a:t>
            </a:r>
            <a:r>
              <a:rPr lang="en-US" sz="4800" b="1" dirty="0">
                <a:latin typeface="Times New Roman" pitchFamily="18" charset="0"/>
                <a:cs typeface="Times New Roman" pitchFamily="18" charset="0"/>
              </a:rPr>
              <a:t>Situation </a:t>
            </a:r>
            <a:endParaRPr lang="en-US" sz="4800" b="1" dirty="0" smtClean="0">
              <a:latin typeface="Times New Roman" pitchFamily="18" charset="0"/>
              <a:cs typeface="Times New Roman" pitchFamily="18" charset="0"/>
            </a:endParaRPr>
          </a:p>
          <a:p>
            <a:pPr marL="982980" indent="-914400">
              <a:lnSpc>
                <a:spcPct val="90000"/>
              </a:lnSpc>
              <a:buFont typeface="+mj-lt"/>
              <a:buAutoNum type="arabicPeriod"/>
            </a:pPr>
            <a:r>
              <a:rPr lang="en-US" sz="4800" b="1" dirty="0" smtClean="0">
                <a:latin typeface="Times New Roman" pitchFamily="18" charset="0"/>
                <a:cs typeface="Times New Roman" pitchFamily="18" charset="0"/>
              </a:rPr>
              <a:t>Agreements</a:t>
            </a:r>
            <a:endParaRPr lang="en-US" sz="4800" b="1" dirty="0">
              <a:latin typeface="Times New Roman" pitchFamily="18" charset="0"/>
              <a:cs typeface="Times New Roman" pitchFamily="18" charset="0"/>
            </a:endParaRPr>
          </a:p>
          <a:p>
            <a:pPr marL="982980" indent="-914400">
              <a:lnSpc>
                <a:spcPct val="90000"/>
              </a:lnSpc>
              <a:buFont typeface="+mj-lt"/>
              <a:buAutoNum type="arabicPeriod"/>
            </a:pPr>
            <a:r>
              <a:rPr lang="en-US" sz="4800" b="1" dirty="0" smtClean="0">
                <a:latin typeface="Times New Roman" pitchFamily="18" charset="0"/>
                <a:cs typeface="Times New Roman" pitchFamily="18" charset="0"/>
              </a:rPr>
              <a:t>Contingency </a:t>
            </a:r>
            <a:r>
              <a:rPr lang="en-US" sz="4800" b="1" dirty="0">
                <a:latin typeface="Times New Roman" pitchFamily="18" charset="0"/>
                <a:cs typeface="Times New Roman" pitchFamily="18" charset="0"/>
              </a:rPr>
              <a:t>Center</a:t>
            </a:r>
          </a:p>
          <a:p>
            <a:pPr marL="982980" indent="-914400">
              <a:lnSpc>
                <a:spcPct val="90000"/>
              </a:lnSpc>
              <a:buFont typeface="+mj-lt"/>
              <a:buAutoNum type="arabicPeriod"/>
            </a:pPr>
            <a:r>
              <a:rPr lang="en-US" sz="4800" b="1" dirty="0" smtClean="0">
                <a:latin typeface="Times New Roman" pitchFamily="18" charset="0"/>
                <a:cs typeface="Times New Roman" pitchFamily="18" charset="0"/>
              </a:rPr>
              <a:t>The </a:t>
            </a:r>
            <a:r>
              <a:rPr lang="en-US" sz="4800" b="1" dirty="0">
                <a:latin typeface="Times New Roman" pitchFamily="18" charset="0"/>
                <a:cs typeface="Times New Roman" pitchFamily="18" charset="0"/>
              </a:rPr>
              <a:t>Plan</a:t>
            </a:r>
          </a:p>
        </p:txBody>
      </p:sp>
      <p:sp>
        <p:nvSpPr>
          <p:cNvPr id="62466" name="AutoShape 2" descr="http://docs.google.com/?pid=bl&amp;srcid=ADGEESiehMuM1-0iHWmvWVxwh0DpI_JBfLneSI9ozJSPEw8NiB1DwlEqHwNxSNYwvGx8E5OQ55v7Zta-DaB0YtDuEFcUKQI3hLeEHV7DTNFvO28kBmTQnNEdEoirFSAa4x0y7wHgzPZv&amp;q=cache%3A7el6yqxqH78J%3Atc.iaea.org%2Ftcweb%2Fabouttc%2Fstrategy%2Fthematic%2Fpdf%2Fpresentations%2FRiverBasinManagement%2FFactsAboutTheNile.pdf%20nile%20basin%20countries%20names&amp;docid=caec1a1f3c7dd40ae443c318e247a03a&amp;a=bi&amp;pagenumber=1&amp;w=138"/>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fade">
                                      <p:cBhvr>
                                        <p:cTn id="10" dur="2000"/>
                                        <p:tgtEl>
                                          <p:spTgt spid="614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Effect transition="in" filter="fade">
                                      <p:cBhvr>
                                        <p:cTn id="13" dur="2000"/>
                                        <p:tgtEl>
                                          <p:spTgt spid="614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147">
                                            <p:txEl>
                                              <p:pRg st="3" end="3"/>
                                            </p:txEl>
                                          </p:spTgt>
                                        </p:tgtEl>
                                        <p:attrNameLst>
                                          <p:attrName>style.visibility</p:attrName>
                                        </p:attrNameLst>
                                      </p:cBhvr>
                                      <p:to>
                                        <p:strVal val="visible"/>
                                      </p:to>
                                    </p:set>
                                    <p:animEffect transition="in" filter="fade">
                                      <p:cBhvr>
                                        <p:cTn id="16" dur="2000"/>
                                        <p:tgtEl>
                                          <p:spTgt spid="614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Effect transition="in" filter="fade">
                                      <p:cBhvr>
                                        <p:cTn id="19" dur="20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P1830fig2"/>
          <p:cNvPicPr>
            <a:picLocks noChangeAspect="1" noChangeArrowheads="1"/>
          </p:cNvPicPr>
          <p:nvPr/>
        </p:nvPicPr>
        <p:blipFill>
          <a:blip r:embed="rId2"/>
          <a:srcRect/>
          <a:stretch>
            <a:fillRect/>
          </a:stretch>
        </p:blipFill>
        <p:spPr bwMode="auto">
          <a:xfrm>
            <a:off x="-31750" y="0"/>
            <a:ext cx="9175750"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drc.ca/uploads/user-S/12416102111water_demand_-_uses.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marL="982980" indent="-914400">
              <a:lnSpc>
                <a:spcPct val="90000"/>
              </a:lnSpc>
            </a:pPr>
            <a:r>
              <a:rPr lang="en-US" sz="6600" b="1" dirty="0" smtClean="0">
                <a:latin typeface="Times New Roman" pitchFamily="18" charset="0"/>
                <a:cs typeface="Times New Roman" pitchFamily="18" charset="0"/>
              </a:rPr>
              <a:t>3  .Agreements</a:t>
            </a:r>
          </a:p>
        </p:txBody>
      </p:sp>
      <p:sp>
        <p:nvSpPr>
          <p:cNvPr id="6147" name="Rectangle 3"/>
          <p:cNvSpPr>
            <a:spLocks noGrp="1" noChangeArrowheads="1"/>
          </p:cNvSpPr>
          <p:nvPr>
            <p:ph idx="1"/>
          </p:nvPr>
        </p:nvSpPr>
        <p:spPr>
          <a:xfrm>
            <a:off x="0" y="1600200"/>
            <a:ext cx="9144000" cy="5257800"/>
          </a:xfrm>
        </p:spPr>
        <p:txBody>
          <a:bodyPr>
            <a:noAutofit/>
          </a:bodyPr>
          <a:lstStyle/>
          <a:p>
            <a:pPr marL="982980" indent="-914400">
              <a:lnSpc>
                <a:spcPct val="90000"/>
              </a:lnSpc>
              <a:buNone/>
            </a:pPr>
            <a:endParaRPr lang="en-US" sz="4800" b="1" dirty="0">
              <a:latin typeface="Times New Roman" pitchFamily="18" charset="0"/>
              <a:cs typeface="Times New Roman" pitchFamily="18" charset="0"/>
            </a:endParaRPr>
          </a:p>
        </p:txBody>
      </p:sp>
      <p:pic>
        <p:nvPicPr>
          <p:cNvPr id="8" name="Picture 7" descr="Picture9.jpg"/>
          <p:cNvPicPr>
            <a:picLocks noChangeAspect="1"/>
          </p:cNvPicPr>
          <p:nvPr/>
        </p:nvPicPr>
        <p:blipFill>
          <a:blip r:embed="rId2">
            <a:extLst>
              <a:ext uri="28A0092B-C50C-407e-A947-70E740481C1C">
                <a14:useLocalDpi xmlns="" xmlns:a14="http://schemas.microsoft.com/office/drawing/2007/7/7/main" val="0"/>
              </a:ext>
            </a:extLst>
          </a:blip>
          <a:srcRect/>
          <a:stretch>
            <a:fillRect/>
          </a:stretch>
        </p:blipFill>
        <p:spPr bwMode="auto">
          <a:xfrm>
            <a:off x="762000" y="1752600"/>
            <a:ext cx="7239000" cy="4868282"/>
          </a:xfrm>
          <a:prstGeom prst="rect">
            <a:avLst/>
          </a:prstGeom>
          <a:extLst>
            <a:ext uri="{909E8E84-426E-40dd-AFC4-6F175D3DCCD1}">
              <a14:hiddenFill xmlns="" xmlns:a14="http://schemas.microsoft.com/office/drawing/2007/7/7/main">
                <a:solidFill>
                  <a:srgbClr xmlns:mc="http://schemas.openxmlformats.org/markup-compatibility/2006" val="FFFFFF" mc:Ignorable=""/>
                </a:solidFill>
              </a14:hiddenFill>
            </a:ext>
            <a:ext uri="{91240B29-F687-4f45-9708-019B960494DF}">
              <a14:hiddenLine xmlns="" xmlns:a14="http://schemas.microsoft.com/office/drawing/2007/7/7/main" w="9525">
                <a:solidFill>
                  <a:srgbClr xmlns:mc="http://schemas.openxmlformats.org/markup-compatibility/2006" val="000000" mc:Ignorable=""/>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371600" y="512763"/>
            <a:ext cx="7772400" cy="914400"/>
          </a:xfrm>
        </p:spPr>
        <p:txBody>
          <a:bodyPr/>
          <a:lstStyle/>
          <a:p>
            <a:pPr algn="ctr"/>
            <a:r>
              <a:rPr lang="en-US" sz="6600" b="1" dirty="0" smtClean="0">
                <a:latin typeface="Times New Roman" pitchFamily="18" charset="0"/>
                <a:cs typeface="Times New Roman" pitchFamily="18" charset="0"/>
              </a:rPr>
              <a:t>2  .Agreements</a:t>
            </a:r>
            <a:br>
              <a:rPr lang="en-US" sz="6600" b="1" dirty="0" smtClean="0">
                <a:latin typeface="Times New Roman" pitchFamily="18" charset="0"/>
                <a:cs typeface="Times New Roman" pitchFamily="18" charset="0"/>
              </a:rPr>
            </a:br>
            <a:endParaRPr lang="en-US" sz="6600" dirty="0">
              <a:solidFill>
                <a:schemeClr val="tx1"/>
              </a:solidFill>
              <a:latin typeface="Times New Roman" pitchFamily="18" charset="0"/>
              <a:cs typeface="Times New Roman" pitchFamily="18" charset="0"/>
            </a:endParaRPr>
          </a:p>
        </p:txBody>
      </p:sp>
      <p:sp>
        <p:nvSpPr>
          <p:cNvPr id="6" name="Rectangle 3"/>
          <p:cNvSpPr txBox="1">
            <a:spLocks noChangeArrowheads="1"/>
          </p:cNvSpPr>
          <p:nvPr/>
        </p:nvSpPr>
        <p:spPr>
          <a:xfrm>
            <a:off x="0" y="1981200"/>
            <a:ext cx="9144000" cy="4876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4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1929 …………………….. 1925 </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3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4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1959</a:t>
            </a:r>
          </a:p>
          <a:p>
            <a:pPr marL="1481328" marR="0" lvl="4" indent="-210312" algn="l" defTabSz="914400" rtl="0" eaLnBrk="1" fontAlgn="auto" latinLnBrk="0" hangingPunct="1">
              <a:lnSpc>
                <a:spcPct val="100000"/>
              </a:lnSpc>
              <a:spcBef>
                <a:spcPct val="20000"/>
              </a:spcBef>
              <a:spcAft>
                <a:spcPts val="0"/>
              </a:spcAft>
              <a:buClr>
                <a:schemeClr val="accent3"/>
              </a:buClr>
              <a:buSzTx/>
              <a:buFont typeface="Wingdings" pitchFamily="2" charset="2"/>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1989  </a:t>
            </a:r>
          </a:p>
          <a:p>
            <a:pPr marL="1481328" marR="0" lvl="4" indent="-210312" algn="l" defTabSz="914400" rtl="0" eaLnBrk="1" fontAlgn="auto" latinLnBrk="0" hangingPunct="1">
              <a:lnSpc>
                <a:spcPct val="100000"/>
              </a:lnSpc>
              <a:spcBef>
                <a:spcPct val="20000"/>
              </a:spcBef>
              <a:spcAft>
                <a:spcPts val="0"/>
              </a:spcAft>
              <a:buClr>
                <a:schemeClr val="accent3"/>
              </a:buClr>
              <a:buSzTx/>
              <a:buFont typeface="Wingdings 2"/>
              <a:buChar char=""/>
              <a:tabLst/>
              <a:defRPr/>
            </a:pPr>
            <a:endParaRPr kumimoji="0" lang="en-US" sz="2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3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4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1999 Nile Basin Initiative </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3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Oval 4"/>
          <p:cNvSpPr>
            <a:spLocks noChangeArrowheads="1"/>
          </p:cNvSpPr>
          <p:nvPr/>
        </p:nvSpPr>
        <p:spPr bwMode="auto">
          <a:xfrm>
            <a:off x="4724400" y="4267200"/>
            <a:ext cx="914400" cy="838200"/>
          </a:xfrm>
          <a:prstGeom prst="ellipse">
            <a:avLst/>
          </a:prstGeom>
          <a:solidFill>
            <a:srgbClr val="FF0000">
              <a:alpha val="25000"/>
            </a:srgbClr>
          </a:solidFill>
          <a:ln w="9525">
            <a:solidFill>
              <a:srgbClr val="FF0000"/>
            </a:solidFill>
            <a:round/>
            <a:headEnd/>
            <a:tailEnd/>
          </a:ln>
          <a:effectLst/>
        </p:spPr>
        <p:txBody>
          <a:bodyPr wrap="none" anchor="ctr"/>
          <a:lstStyle/>
          <a:p>
            <a:pPr algn="ctr"/>
            <a:endParaRPr lang="en-US">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zsekiz_xx"/>
          <p:cNvPicPr>
            <a:picLocks noChangeAspect="1" noChangeArrowheads="1"/>
          </p:cNvPicPr>
          <p:nvPr/>
        </p:nvPicPr>
        <p:blipFill>
          <a:blip r:embed="rId2"/>
          <a:srcRect/>
          <a:stretch>
            <a:fillRect/>
          </a:stretch>
        </p:blipFill>
        <p:spPr bwMode="auto">
          <a:xfrm>
            <a:off x="0" y="1371600"/>
            <a:ext cx="9144000" cy="5486400"/>
          </a:xfrm>
          <a:prstGeom prst="rect">
            <a:avLst/>
          </a:prstGeom>
          <a:noFill/>
          <a:ln w="190500" cmpd="tri">
            <a:solidFill>
              <a:schemeClr val="bg1"/>
            </a:solidFill>
            <a:miter lim="800000"/>
            <a:headEnd/>
            <a:tailEnd/>
          </a:ln>
        </p:spPr>
      </p:pic>
      <p:sp>
        <p:nvSpPr>
          <p:cNvPr id="3" name="Title 2"/>
          <p:cNvSpPr>
            <a:spLocks noGrp="1"/>
          </p:cNvSpPr>
          <p:nvPr>
            <p:ph type="title"/>
          </p:nvPr>
        </p:nvSpPr>
        <p:spPr>
          <a:xfrm>
            <a:off x="914400" y="228600"/>
            <a:ext cx="7772400" cy="914400"/>
          </a:xfrm>
        </p:spPr>
        <p:txBody>
          <a:bodyPr/>
          <a:lstStyle/>
          <a:p>
            <a:r>
              <a:rPr lang="en-US" sz="6000" dirty="0" smtClean="0">
                <a:solidFill>
                  <a:srgbClr val="FF0000"/>
                </a:solidFill>
                <a:latin typeface="Times New Roman" pitchFamily="18" charset="0"/>
                <a:cs typeface="Times New Roman" pitchFamily="18" charset="0"/>
              </a:rPr>
              <a:t>2010 Agreement Draft</a:t>
            </a:r>
            <a:endParaRPr lang="en-US" sz="6000" dirty="0">
              <a:solidFill>
                <a:srgbClr val="FF0000"/>
              </a:solidFill>
              <a:latin typeface="Times New Roman" pitchFamily="18" charset="0"/>
              <a:cs typeface="Times New Roman" pitchFamily="18" charset="0"/>
            </a:endParaRPr>
          </a:p>
        </p:txBody>
      </p:sp>
    </p:spTree>
  </p:cSld>
  <p:clrMapOvr>
    <a:masterClrMapping/>
  </p:clrMapOvr>
  <p:transition spd="slow" advTm="8000">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nilemap.gif"/>
          <p:cNvPicPr>
            <a:picLocks noGrp="1" noChangeAspect="1" noChangeArrowheads="1"/>
          </p:cNvPicPr>
          <p:nvPr>
            <p:ph idx="1"/>
          </p:nvPr>
        </p:nvPicPr>
        <p:blipFill>
          <a:blip r:embed="rId2"/>
          <a:srcRect/>
          <a:stretch>
            <a:fillRect/>
          </a:stretch>
        </p:blipFill>
        <p:spPr>
          <a:xfrm>
            <a:off x="0" y="0"/>
            <a:ext cx="9144000" cy="6858000"/>
          </a:xfrm>
          <a:noFill/>
          <a:ln/>
        </p:spPr>
      </p:pic>
      <p:sp>
        <p:nvSpPr>
          <p:cNvPr id="12293" name="Oval 5"/>
          <p:cNvSpPr>
            <a:spLocks noChangeArrowheads="1"/>
          </p:cNvSpPr>
          <p:nvPr/>
        </p:nvSpPr>
        <p:spPr bwMode="auto">
          <a:xfrm>
            <a:off x="2362200" y="5715000"/>
            <a:ext cx="762000" cy="304800"/>
          </a:xfrm>
          <a:prstGeom prst="ellipse">
            <a:avLst/>
          </a:prstGeom>
          <a:solidFill>
            <a:schemeClr val="accent1">
              <a:alpha val="22000"/>
            </a:schemeClr>
          </a:solidFill>
          <a:ln w="19050">
            <a:solidFill>
              <a:srgbClr val="FF0000"/>
            </a:solidFill>
            <a:round/>
            <a:headEnd/>
            <a:tailEnd/>
          </a:ln>
          <a:effectLst/>
        </p:spPr>
        <p:txBody>
          <a:bodyPr wrap="none" anchor="ctr"/>
          <a:lstStyle/>
          <a:p>
            <a:pPr algn="ctr"/>
            <a:endParaRPr lang="en-US">
              <a:solidFill>
                <a:srgbClr val="FF0000"/>
              </a:solidFill>
              <a:latin typeface="Tahoma" pitchFamily="34" charset="0"/>
            </a:endParaRPr>
          </a:p>
        </p:txBody>
      </p:sp>
      <p:sp>
        <p:nvSpPr>
          <p:cNvPr id="12294" name="Oval 6"/>
          <p:cNvSpPr>
            <a:spLocks noChangeArrowheads="1"/>
          </p:cNvSpPr>
          <p:nvPr/>
        </p:nvSpPr>
        <p:spPr bwMode="auto">
          <a:xfrm>
            <a:off x="4038600" y="5029200"/>
            <a:ext cx="838200" cy="457200"/>
          </a:xfrm>
          <a:prstGeom prst="ellipse">
            <a:avLst/>
          </a:prstGeom>
          <a:solidFill>
            <a:schemeClr val="accent1">
              <a:alpha val="23000"/>
            </a:schemeClr>
          </a:solidFill>
          <a:ln w="19050">
            <a:solidFill>
              <a:srgbClr val="FF0000"/>
            </a:solidFill>
            <a:round/>
            <a:headEnd/>
            <a:tailEnd/>
          </a:ln>
          <a:effectLst/>
        </p:spPr>
        <p:txBody>
          <a:bodyPr wrap="none" anchor="ctr"/>
          <a:lstStyle/>
          <a:p>
            <a:endParaRPr lang="en-US"/>
          </a:p>
        </p:txBody>
      </p:sp>
      <p:sp>
        <p:nvSpPr>
          <p:cNvPr id="12295" name="Oval 7"/>
          <p:cNvSpPr>
            <a:spLocks noChangeArrowheads="1"/>
          </p:cNvSpPr>
          <p:nvPr/>
        </p:nvSpPr>
        <p:spPr bwMode="auto">
          <a:xfrm>
            <a:off x="4343400" y="6248400"/>
            <a:ext cx="838200" cy="457200"/>
          </a:xfrm>
          <a:prstGeom prst="ellipse">
            <a:avLst/>
          </a:prstGeom>
          <a:solidFill>
            <a:schemeClr val="accent1">
              <a:alpha val="23000"/>
            </a:schemeClr>
          </a:solidFill>
          <a:ln w="19050">
            <a:solidFill>
              <a:srgbClr val="FF0000"/>
            </a:solidFill>
            <a:round/>
            <a:headEnd/>
            <a:tailEnd/>
          </a:ln>
          <a:effectLst/>
        </p:spPr>
        <p:txBody>
          <a:bodyPr wrap="none" anchor="ctr"/>
          <a:lstStyle/>
          <a:p>
            <a:endParaRPr lang="en-US"/>
          </a:p>
        </p:txBody>
      </p:sp>
      <p:sp>
        <p:nvSpPr>
          <p:cNvPr id="12296" name="Oval 8"/>
          <p:cNvSpPr>
            <a:spLocks noChangeArrowheads="1"/>
          </p:cNvSpPr>
          <p:nvPr/>
        </p:nvSpPr>
        <p:spPr bwMode="auto">
          <a:xfrm>
            <a:off x="5562600" y="5105400"/>
            <a:ext cx="838200" cy="457200"/>
          </a:xfrm>
          <a:prstGeom prst="ellipse">
            <a:avLst/>
          </a:prstGeom>
          <a:solidFill>
            <a:schemeClr val="accent1">
              <a:alpha val="23000"/>
            </a:schemeClr>
          </a:solidFill>
          <a:ln w="19050">
            <a:solidFill>
              <a:srgbClr val="FF0000"/>
            </a:solidFill>
            <a:prstDash val="lgDash"/>
            <a:round/>
            <a:headEnd/>
            <a:tailEnd/>
          </a:ln>
          <a:effectLst/>
        </p:spPr>
        <p:txBody>
          <a:bodyPr wrap="none" anchor="ctr"/>
          <a:lstStyle/>
          <a:p>
            <a:endParaRPr lang="en-US"/>
          </a:p>
        </p:txBody>
      </p:sp>
      <p:sp>
        <p:nvSpPr>
          <p:cNvPr id="12297" name="Oval 9"/>
          <p:cNvSpPr>
            <a:spLocks noChangeArrowheads="1"/>
          </p:cNvSpPr>
          <p:nvPr/>
        </p:nvSpPr>
        <p:spPr bwMode="auto">
          <a:xfrm>
            <a:off x="5638800" y="4114800"/>
            <a:ext cx="1447800" cy="457200"/>
          </a:xfrm>
          <a:prstGeom prst="ellipse">
            <a:avLst/>
          </a:prstGeom>
          <a:solidFill>
            <a:schemeClr val="accent1">
              <a:alpha val="23000"/>
            </a:schemeClr>
          </a:solidFill>
          <a:ln w="19050">
            <a:solidFill>
              <a:srgbClr val="FF0000"/>
            </a:solidFill>
            <a:round/>
            <a:headEnd/>
            <a:tailEnd/>
          </a:ln>
          <a:effectLst/>
        </p:spPr>
        <p:txBody>
          <a:bodyPr wrap="none" anchor="ctr"/>
          <a:lstStyle/>
          <a:p>
            <a:endParaRPr lang="en-US"/>
          </a:p>
        </p:txBody>
      </p:sp>
      <p:sp>
        <p:nvSpPr>
          <p:cNvPr id="12298" name="Oval 10"/>
          <p:cNvSpPr>
            <a:spLocks noChangeArrowheads="1"/>
          </p:cNvSpPr>
          <p:nvPr/>
        </p:nvSpPr>
        <p:spPr bwMode="auto">
          <a:xfrm>
            <a:off x="5562600" y="2819400"/>
            <a:ext cx="838200" cy="457200"/>
          </a:xfrm>
          <a:prstGeom prst="ellipse">
            <a:avLst/>
          </a:prstGeom>
          <a:solidFill>
            <a:schemeClr val="accent1">
              <a:alpha val="23000"/>
            </a:schemeClr>
          </a:solidFill>
          <a:ln w="19050">
            <a:solidFill>
              <a:srgbClr val="FF9900"/>
            </a:solidFill>
            <a:round/>
            <a:headEnd/>
            <a:tailEnd/>
          </a:ln>
          <a:effectLst/>
        </p:spPr>
        <p:txBody>
          <a:bodyPr wrap="none" anchor="ctr"/>
          <a:lstStyle/>
          <a:p>
            <a:endParaRPr lang="en-US"/>
          </a:p>
        </p:txBody>
      </p:sp>
      <p:sp>
        <p:nvSpPr>
          <p:cNvPr id="12299" name="Oval 11"/>
          <p:cNvSpPr>
            <a:spLocks noChangeArrowheads="1"/>
          </p:cNvSpPr>
          <p:nvPr/>
        </p:nvSpPr>
        <p:spPr bwMode="auto">
          <a:xfrm>
            <a:off x="3124200" y="3124200"/>
            <a:ext cx="838200" cy="457200"/>
          </a:xfrm>
          <a:prstGeom prst="ellipse">
            <a:avLst/>
          </a:prstGeom>
          <a:solidFill>
            <a:schemeClr val="accent1">
              <a:alpha val="23000"/>
            </a:schemeClr>
          </a:solidFill>
          <a:ln w="19050">
            <a:solidFill>
              <a:srgbClr val="FFFF00"/>
            </a:solidFill>
            <a:round/>
            <a:headEnd/>
            <a:tailEnd/>
          </a:ln>
          <a:effectLst/>
        </p:spPr>
        <p:txBody>
          <a:bodyPr wrap="none" anchor="ctr"/>
          <a:lstStyle/>
          <a:p>
            <a:endParaRPr lang="en-US"/>
          </a:p>
        </p:txBody>
      </p:sp>
      <p:sp>
        <p:nvSpPr>
          <p:cNvPr id="12300" name="Oval 12"/>
          <p:cNvSpPr>
            <a:spLocks noChangeArrowheads="1"/>
          </p:cNvSpPr>
          <p:nvPr/>
        </p:nvSpPr>
        <p:spPr bwMode="auto">
          <a:xfrm>
            <a:off x="2819400" y="1143000"/>
            <a:ext cx="838200" cy="457200"/>
          </a:xfrm>
          <a:prstGeom prst="ellipse">
            <a:avLst/>
          </a:prstGeom>
          <a:solidFill>
            <a:schemeClr val="accent1">
              <a:alpha val="23000"/>
            </a:schemeClr>
          </a:solidFill>
          <a:ln w="19050">
            <a:solidFill>
              <a:srgbClr val="FFFF00"/>
            </a:solidFill>
            <a:round/>
            <a:headEnd/>
            <a:tailEnd/>
          </a:ln>
          <a:effectLst/>
        </p:spPr>
        <p:txBody>
          <a:bodyPr wrap="none" anchor="ctr"/>
          <a:lstStyle/>
          <a:p>
            <a:endParaRPr lang="en-US"/>
          </a:p>
        </p:txBody>
      </p:sp>
      <p:sp>
        <p:nvSpPr>
          <p:cNvPr id="12301" name="Oval 13"/>
          <p:cNvSpPr>
            <a:spLocks noChangeArrowheads="1"/>
          </p:cNvSpPr>
          <p:nvPr/>
        </p:nvSpPr>
        <p:spPr bwMode="auto">
          <a:xfrm>
            <a:off x="2286000" y="6019800"/>
            <a:ext cx="838200" cy="457200"/>
          </a:xfrm>
          <a:prstGeom prst="ellipse">
            <a:avLst/>
          </a:prstGeom>
          <a:solidFill>
            <a:schemeClr val="accent1">
              <a:alpha val="23000"/>
            </a:schemeClr>
          </a:solidFill>
          <a:ln w="19050">
            <a:solidFill>
              <a:srgbClr val="FF9900"/>
            </a:solidFill>
            <a:round/>
            <a:headEnd/>
            <a:tailEnd/>
          </a:ln>
          <a:effectLst/>
        </p:spPr>
        <p:txBody>
          <a:bodyPr wrap="none" anchor="ctr"/>
          <a:lstStyle/>
          <a:p>
            <a:endParaRPr lang="en-US"/>
          </a:p>
        </p:txBody>
      </p:sp>
      <p:sp>
        <p:nvSpPr>
          <p:cNvPr id="12302" name="Oval 14"/>
          <p:cNvSpPr>
            <a:spLocks noChangeArrowheads="1"/>
          </p:cNvSpPr>
          <p:nvPr/>
        </p:nvSpPr>
        <p:spPr bwMode="auto">
          <a:xfrm>
            <a:off x="1600200" y="5181600"/>
            <a:ext cx="838200" cy="457200"/>
          </a:xfrm>
          <a:prstGeom prst="ellipse">
            <a:avLst/>
          </a:prstGeom>
          <a:solidFill>
            <a:schemeClr val="accent1">
              <a:alpha val="23000"/>
            </a:schemeClr>
          </a:solidFill>
          <a:ln w="19050">
            <a:solidFill>
              <a:srgbClr val="FF9900"/>
            </a:solidFill>
            <a:round/>
            <a:headEnd/>
            <a:tailEnd/>
          </a:ln>
          <a:effectLst/>
        </p:spPr>
        <p:txBody>
          <a:bodyPr wrap="none" anchor="ctr"/>
          <a:lstStyle/>
          <a:p>
            <a:endParaRPr lang="en-US"/>
          </a:p>
        </p:txBody>
      </p:sp>
      <p:sp>
        <p:nvSpPr>
          <p:cNvPr id="12304" name="Oval 16"/>
          <p:cNvSpPr>
            <a:spLocks noChangeArrowheads="1"/>
          </p:cNvSpPr>
          <p:nvPr/>
        </p:nvSpPr>
        <p:spPr bwMode="auto">
          <a:xfrm>
            <a:off x="3962400" y="4724400"/>
            <a:ext cx="990600" cy="1066800"/>
          </a:xfrm>
          <a:prstGeom prst="ellipse">
            <a:avLst/>
          </a:prstGeom>
          <a:solidFill>
            <a:schemeClr val="accent1">
              <a:alpha val="20000"/>
            </a:schemeClr>
          </a:solidFill>
          <a:ln w="28575">
            <a:solidFill>
              <a:schemeClr val="bg2"/>
            </a:solidFill>
            <a:round/>
            <a:headEnd/>
            <a:tailEnd/>
          </a:ln>
          <a:effectLst/>
        </p:spPr>
        <p:txBody>
          <a:bodyPr wrap="none" anchor="ctr"/>
          <a:lstStyle/>
          <a:p>
            <a:endParaRPr lang="en-US"/>
          </a:p>
        </p:txBody>
      </p:sp>
      <p:sp>
        <p:nvSpPr>
          <p:cNvPr id="12305" name="Oval 17"/>
          <p:cNvSpPr>
            <a:spLocks noChangeArrowheads="1"/>
          </p:cNvSpPr>
          <p:nvPr/>
        </p:nvSpPr>
        <p:spPr bwMode="auto">
          <a:xfrm>
            <a:off x="4267200" y="5791200"/>
            <a:ext cx="990600" cy="1066800"/>
          </a:xfrm>
          <a:prstGeom prst="ellipse">
            <a:avLst/>
          </a:prstGeom>
          <a:solidFill>
            <a:schemeClr val="accent1">
              <a:alpha val="20000"/>
            </a:schemeClr>
          </a:solidFill>
          <a:ln w="28575">
            <a:solidFill>
              <a:schemeClr val="bg2"/>
            </a:solidFill>
            <a:round/>
            <a:headEnd/>
            <a:tailEnd/>
          </a:ln>
          <a:effectLst/>
        </p:spPr>
        <p:txBody>
          <a:bodyPr wrap="none" anchor="ctr"/>
          <a:lstStyle/>
          <a:p>
            <a:endParaRPr lang="en-US"/>
          </a:p>
        </p:txBody>
      </p:sp>
      <p:sp>
        <p:nvSpPr>
          <p:cNvPr id="12306" name="Oval 18"/>
          <p:cNvSpPr>
            <a:spLocks noChangeArrowheads="1"/>
          </p:cNvSpPr>
          <p:nvPr/>
        </p:nvSpPr>
        <p:spPr bwMode="auto">
          <a:xfrm>
            <a:off x="5486400" y="4800600"/>
            <a:ext cx="990600" cy="1066800"/>
          </a:xfrm>
          <a:prstGeom prst="ellipse">
            <a:avLst/>
          </a:prstGeom>
          <a:solidFill>
            <a:schemeClr val="accent1">
              <a:alpha val="20000"/>
            </a:schemeClr>
          </a:solidFill>
          <a:ln w="28575">
            <a:solidFill>
              <a:schemeClr val="bg2"/>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AutoShape 19" descr="http://docs.google.com/?pid=bl&amp;srcid=ADGEESiehMuM1-0iHWmvWVxwh0DpI_JBfLneSI9ozJSPEw8NiB1DwlEqHwNxSNYwvGx8E5OQ55v7Zta-DaB0YtDuEFcUKQI3hLeEHV7DTNFvO28kBmTQnNEdEoirFSAa4x0y7wHgzPZv&amp;q=cache%3A7el6yqxqH78J%3Atc.iaea.org%2Ftcweb%2Fabouttc%2Fstrategy%2Fthematic%2Fpdf%2Fpresentations%2FRiverBasinManagement%2FFactsAboutTheNile.pdf%20nile%20basin%20countries%20names&amp;docid=caec1a1f3c7dd40ae443c318e247a03a&amp;a=bi&amp;pagenumber=1&amp;w=138"/>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EG"/>
          </a:p>
        </p:txBody>
      </p:sp>
      <p:sp>
        <p:nvSpPr>
          <p:cNvPr id="20" name="Title 19"/>
          <p:cNvSpPr>
            <a:spLocks noGrp="1"/>
          </p:cNvSpPr>
          <p:nvPr>
            <p:ph type="title"/>
          </p:nvPr>
        </p:nvSpPr>
        <p:spPr/>
        <p:txBody>
          <a:bodyPr/>
          <a:lstStyle/>
          <a:p>
            <a:r>
              <a:rPr lang="en-US" b="1" dirty="0" smtClean="0">
                <a:latin typeface="Times New Roman" pitchFamily="18" charset="0"/>
                <a:cs typeface="Times New Roman" pitchFamily="18" charset="0"/>
              </a:rPr>
              <a:t>Nile basin countries</a:t>
            </a:r>
            <a:br>
              <a:rPr lang="en-US" b="1" dirty="0" smtClean="0">
                <a:latin typeface="Times New Roman" pitchFamily="18" charset="0"/>
                <a:cs typeface="Times New Roman" pitchFamily="18" charset="0"/>
              </a:rPr>
            </a:br>
            <a:endParaRPr lang="ar-EG" dirty="0"/>
          </a:p>
        </p:txBody>
      </p:sp>
      <p:sp>
        <p:nvSpPr>
          <p:cNvPr id="21" name="Content Placeholder 20"/>
          <p:cNvSpPr>
            <a:spLocks noGrp="1"/>
          </p:cNvSpPr>
          <p:nvPr>
            <p:ph idx="1"/>
          </p:nvPr>
        </p:nvSpPr>
        <p:spPr>
          <a:xfrm>
            <a:off x="0" y="1783560"/>
            <a:ext cx="9144000" cy="4572000"/>
          </a:xfrm>
        </p:spPr>
        <p:txBody>
          <a:bodyPr>
            <a:normAutofit/>
          </a:bodyPr>
          <a:lstStyle/>
          <a:p>
            <a:r>
              <a:rPr lang="en-US" sz="4000" dirty="0" smtClean="0">
                <a:solidFill>
                  <a:srgbClr val="FFFF00"/>
                </a:solidFill>
                <a:latin typeface="Times New Roman" pitchFamily="18" charset="0"/>
                <a:cs typeface="Times New Roman" pitchFamily="18" charset="0"/>
              </a:rPr>
              <a:t>Burundi</a:t>
            </a:r>
            <a:r>
              <a:rPr lang="en-US" sz="4000" dirty="0" smtClean="0">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Tanzania </a:t>
            </a:r>
          </a:p>
          <a:p>
            <a:r>
              <a:rPr lang="en-US" sz="4000" dirty="0" smtClean="0">
                <a:solidFill>
                  <a:srgbClr val="FFC000"/>
                </a:solidFill>
                <a:latin typeface="Times New Roman" pitchFamily="18" charset="0"/>
                <a:cs typeface="Times New Roman" pitchFamily="18" charset="0"/>
              </a:rPr>
              <a:t>Congo	</a:t>
            </a:r>
            <a:r>
              <a:rPr lang="en-US" sz="4000" dirty="0" smtClean="0">
                <a:latin typeface="Times New Roman" pitchFamily="18" charset="0"/>
                <a:cs typeface="Times New Roman" pitchFamily="18" charset="0"/>
              </a:rPr>
              <a:t>				</a:t>
            </a:r>
            <a:r>
              <a:rPr lang="en-US" sz="4000" dirty="0" smtClean="0">
                <a:solidFill>
                  <a:srgbClr val="FFC000"/>
                </a:solidFill>
                <a:latin typeface="Times New Roman" pitchFamily="18" charset="0"/>
                <a:cs typeface="Times New Roman" pitchFamily="18" charset="0"/>
              </a:rPr>
              <a:t>Kenya </a:t>
            </a:r>
          </a:p>
          <a:p>
            <a:r>
              <a:rPr lang="en-US" sz="4000" dirty="0" smtClean="0">
                <a:solidFill>
                  <a:srgbClr val="FF0000"/>
                </a:solidFill>
                <a:latin typeface="Times New Roman" pitchFamily="18" charset="0"/>
                <a:cs typeface="Times New Roman" pitchFamily="18" charset="0"/>
              </a:rPr>
              <a:t>Rwanda</a:t>
            </a:r>
            <a:r>
              <a:rPr lang="en-US" sz="4000" dirty="0" smtClean="0">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Uganda</a:t>
            </a:r>
            <a:r>
              <a:rPr lang="en-US" sz="4000" dirty="0" smtClean="0">
                <a:latin typeface="Times New Roman" pitchFamily="18" charset="0"/>
                <a:cs typeface="Times New Roman" pitchFamily="18" charset="0"/>
              </a:rPr>
              <a:t> </a:t>
            </a:r>
          </a:p>
          <a:p>
            <a:r>
              <a:rPr lang="en-US" sz="4000" dirty="0" smtClean="0">
                <a:latin typeface="Times New Roman" pitchFamily="18" charset="0"/>
                <a:cs typeface="Times New Roman" pitchFamily="18" charset="0"/>
              </a:rPr>
              <a:t>Eretria					Sudan</a:t>
            </a:r>
          </a:p>
          <a:p>
            <a:r>
              <a:rPr lang="en-US" sz="4000" dirty="0" smtClean="0">
                <a:latin typeface="Times New Roman" pitchFamily="18" charset="0"/>
                <a:cs typeface="Times New Roman" pitchFamily="18" charset="0"/>
              </a:rPr>
              <a:t>Egypt 					</a:t>
            </a:r>
            <a:r>
              <a:rPr lang="en-US" sz="4000" dirty="0" smtClean="0">
                <a:solidFill>
                  <a:srgbClr val="FF0000"/>
                </a:solidFill>
                <a:latin typeface="Times New Roman" pitchFamily="18" charset="0"/>
                <a:cs typeface="Times New Roman" pitchFamily="18" charset="0"/>
              </a:rPr>
              <a:t>Ethiopia </a:t>
            </a:r>
          </a:p>
          <a:p>
            <a:endParaRPr lang="ar-EG"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ydroworld.com/etc/medialib/HRW/Articles/Volume-18/issue-2.Par.89440.Image.450.338.1.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2704982" y="4015264"/>
            <a:ext cx="3734036" cy="1077218"/>
          </a:xfrm>
          <a:prstGeom prst="rect">
            <a:avLst/>
          </a:prstGeom>
        </p:spPr>
        <p:txBody>
          <a:bodyPr wrap="square">
            <a:spAutoFit/>
          </a:bodyPr>
          <a:lstStyle/>
          <a:p>
            <a:pPr algn="ctr"/>
            <a:r>
              <a:rPr lang="en-US" sz="3200" b="1" dirty="0" smtClean="0">
                <a:solidFill>
                  <a:srgbClr val="0070C0"/>
                </a:solidFill>
                <a:latin typeface="Times New Roman" pitchFamily="18" charset="0"/>
                <a:cs typeface="Times New Roman" pitchFamily="18" charset="0"/>
              </a:rPr>
              <a:t>The</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Tekeze</a:t>
            </a:r>
            <a:r>
              <a:rPr lang="en-US" sz="3200" b="1" dirty="0" smtClean="0">
                <a:solidFill>
                  <a:srgbClr val="FF0000"/>
                </a:solidFill>
                <a:latin typeface="Times New Roman" pitchFamily="18" charset="0"/>
                <a:cs typeface="Times New Roman" pitchFamily="18" charset="0"/>
              </a:rPr>
              <a:t> </a:t>
            </a:r>
            <a:r>
              <a:rPr lang="en-US" sz="3200" b="1" dirty="0" smtClean="0">
                <a:solidFill>
                  <a:srgbClr val="0070C0"/>
                </a:solidFill>
                <a:latin typeface="Times New Roman" pitchFamily="18" charset="0"/>
                <a:cs typeface="Times New Roman" pitchFamily="18" charset="0"/>
              </a:rPr>
              <a:t>Dam</a:t>
            </a:r>
            <a:r>
              <a:rPr lang="en-US" sz="3200" b="1" dirty="0" smtClean="0">
                <a:solidFill>
                  <a:srgbClr val="FF0000"/>
                </a:solidFill>
                <a:latin typeface="Times New Roman" pitchFamily="18" charset="0"/>
                <a:cs typeface="Times New Roman" pitchFamily="18" charset="0"/>
              </a:rPr>
              <a:t> </a:t>
            </a:r>
            <a:r>
              <a:rPr lang="en-US" sz="3200" b="1" dirty="0" smtClean="0">
                <a:solidFill>
                  <a:srgbClr val="0070C0"/>
                </a:solidFill>
                <a:latin typeface="Times New Roman" pitchFamily="18" charset="0"/>
                <a:cs typeface="Times New Roman" pitchFamily="18" charset="0"/>
              </a:rPr>
              <a:t>project in</a:t>
            </a:r>
            <a:r>
              <a:rPr lang="en-US" sz="3200" b="1" dirty="0" smtClean="0">
                <a:solidFill>
                  <a:srgbClr val="FF0000"/>
                </a:solidFill>
                <a:latin typeface="Times New Roman" pitchFamily="18" charset="0"/>
                <a:cs typeface="Times New Roman" pitchFamily="18" charset="0"/>
              </a:rPr>
              <a:t> Ethiopia </a:t>
            </a:r>
            <a:endParaRPr lang="en-US" sz="3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512064"/>
            <a:ext cx="8382000" cy="914400"/>
          </a:xfrm>
        </p:spPr>
        <p:txBody>
          <a:bodyPr/>
          <a:lstStyle/>
          <a:p>
            <a:pPr algn="ctr"/>
            <a:r>
              <a:rPr lang="en-US" sz="6600" b="1" dirty="0" smtClean="0">
                <a:latin typeface="Times New Roman" pitchFamily="18" charset="0"/>
                <a:cs typeface="Times New Roman" pitchFamily="18" charset="0"/>
              </a:rPr>
              <a:t>4 .Contingency Center</a:t>
            </a:r>
            <a:br>
              <a:rPr lang="en-US" sz="6600" b="1" dirty="0" smtClean="0">
                <a:latin typeface="Times New Roman" pitchFamily="18" charset="0"/>
                <a:cs typeface="Times New Roman" pitchFamily="18" charset="0"/>
              </a:rPr>
            </a:br>
            <a:endParaRPr lang="en-US" sz="6600" dirty="0">
              <a:solidFill>
                <a:schemeClr val="tx1"/>
              </a:solidFill>
              <a:latin typeface="Times New Roman" pitchFamily="18" charset="0"/>
              <a:cs typeface="Times New Roman" pitchFamily="18" charset="0"/>
            </a:endParaRPr>
          </a:p>
        </p:txBody>
      </p:sp>
      <p:sp>
        <p:nvSpPr>
          <p:cNvPr id="6147" name="Rectangle 3"/>
          <p:cNvSpPr>
            <a:spLocks noGrp="1" noChangeArrowheads="1"/>
          </p:cNvSpPr>
          <p:nvPr>
            <p:ph idx="1"/>
          </p:nvPr>
        </p:nvSpPr>
        <p:spPr>
          <a:xfrm>
            <a:off x="0" y="1905000"/>
            <a:ext cx="9144000" cy="4953000"/>
          </a:xfrm>
        </p:spPr>
        <p:txBody>
          <a:bodyPr>
            <a:noAutofit/>
          </a:bodyPr>
          <a:lstStyle/>
          <a:p>
            <a:pPr marL="982980" indent="-914400" algn="ctr">
              <a:lnSpc>
                <a:spcPct val="90000"/>
              </a:lnSpc>
              <a:buNone/>
            </a:pPr>
            <a:endParaRPr lang="en-US" sz="4800" b="1"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srcRect l="11933" t="8333" r="11347" b="16667"/>
          <a:stretch>
            <a:fillRect/>
          </a:stretch>
        </p:blipFill>
        <p:spPr bwMode="auto">
          <a:xfrm>
            <a:off x="0" y="1981200"/>
            <a:ext cx="91440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pic>
        <p:nvPicPr>
          <p:cNvPr id="13316" name="Picture 4" descr="systems_thinking.png"/>
          <p:cNvPicPr>
            <a:picLocks noGrp="1" noChangeAspect="1" noChangeArrowheads="1"/>
          </p:cNvPicPr>
          <p:nvPr>
            <p:ph idx="1"/>
          </p:nvPr>
        </p:nvPicPr>
        <p:blipFill>
          <a:blip r:embed="rId2"/>
          <a:srcRect/>
          <a:stretch>
            <a:fillRect/>
          </a:stretch>
        </p:blipFill>
        <p:spPr>
          <a:xfrm>
            <a:off x="0" y="0"/>
            <a:ext cx="9144000" cy="7010400"/>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AutoShape 19" descr="http://docs.google.com/?pid=bl&amp;srcid=ADGEESiehMuM1-0iHWmvWVxwh0DpI_JBfLneSI9ozJSPEw8NiB1DwlEqHwNxSNYwvGx8E5OQ55v7Zta-DaB0YtDuEFcUKQI3hLeEHV7DTNFvO28kBmTQnNEdEoirFSAa4x0y7wHgzPZv&amp;q=cache%3A7el6yqxqH78J%3Atc.iaea.org%2Ftcweb%2Fabouttc%2Fstrategy%2Fthematic%2Fpdf%2Fpresentations%2FRiverBasinManagement%2FFactsAboutTheNile.pdf%20nile%20basin%20countries%20names&amp;docid=caec1a1f3c7dd40ae443c318e247a03a&amp;a=bi&amp;pagenumber=1&amp;w=138"/>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EG"/>
          </a:p>
        </p:txBody>
      </p:sp>
      <p:sp>
        <p:nvSpPr>
          <p:cNvPr id="20" name="Title 19"/>
          <p:cNvSpPr>
            <a:spLocks noGrp="1"/>
          </p:cNvSpPr>
          <p:nvPr>
            <p:ph type="title"/>
          </p:nvPr>
        </p:nvSpPr>
        <p:spPr/>
        <p:txBody>
          <a:bodyPr/>
          <a:lstStyle/>
          <a:p>
            <a:r>
              <a:rPr lang="en-US" b="1" dirty="0" smtClean="0">
                <a:latin typeface="Times New Roman" pitchFamily="18" charset="0"/>
                <a:cs typeface="Times New Roman" pitchFamily="18" charset="0"/>
              </a:rPr>
              <a:t>Nile basin countries</a:t>
            </a:r>
            <a:br>
              <a:rPr lang="en-US" b="1" dirty="0" smtClean="0">
                <a:latin typeface="Times New Roman" pitchFamily="18" charset="0"/>
                <a:cs typeface="Times New Roman" pitchFamily="18" charset="0"/>
              </a:rPr>
            </a:br>
            <a:endParaRPr lang="ar-EG" dirty="0"/>
          </a:p>
        </p:txBody>
      </p:sp>
      <p:sp>
        <p:nvSpPr>
          <p:cNvPr id="21" name="Content Placeholder 20"/>
          <p:cNvSpPr>
            <a:spLocks noGrp="1"/>
          </p:cNvSpPr>
          <p:nvPr>
            <p:ph idx="1"/>
          </p:nvPr>
        </p:nvSpPr>
        <p:spPr>
          <a:xfrm>
            <a:off x="0" y="1783560"/>
            <a:ext cx="9144000" cy="4572000"/>
          </a:xfrm>
        </p:spPr>
        <p:txBody>
          <a:bodyPr>
            <a:normAutofit/>
          </a:bodyPr>
          <a:lstStyle/>
          <a:p>
            <a:r>
              <a:rPr lang="en-US" sz="4000" dirty="0" smtClean="0">
                <a:solidFill>
                  <a:srgbClr val="FFFF00"/>
                </a:solidFill>
                <a:latin typeface="Times New Roman" pitchFamily="18" charset="0"/>
                <a:cs typeface="Times New Roman" pitchFamily="18" charset="0"/>
              </a:rPr>
              <a:t>Burundi</a:t>
            </a:r>
            <a:r>
              <a:rPr lang="en-US" sz="4000" dirty="0" smtClean="0">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Tanzania </a:t>
            </a:r>
          </a:p>
          <a:p>
            <a:r>
              <a:rPr lang="en-US" sz="4000" dirty="0" smtClean="0">
                <a:solidFill>
                  <a:srgbClr val="FFC000"/>
                </a:solidFill>
                <a:latin typeface="Times New Roman" pitchFamily="18" charset="0"/>
                <a:cs typeface="Times New Roman" pitchFamily="18" charset="0"/>
              </a:rPr>
              <a:t>Congo	</a:t>
            </a:r>
            <a:r>
              <a:rPr lang="en-US" sz="4000" dirty="0" smtClean="0">
                <a:latin typeface="Times New Roman" pitchFamily="18" charset="0"/>
                <a:cs typeface="Times New Roman" pitchFamily="18" charset="0"/>
              </a:rPr>
              <a:t>				</a:t>
            </a:r>
            <a:r>
              <a:rPr lang="en-US" sz="4000" dirty="0" smtClean="0">
                <a:solidFill>
                  <a:srgbClr val="FFC000"/>
                </a:solidFill>
                <a:latin typeface="Times New Roman" pitchFamily="18" charset="0"/>
                <a:cs typeface="Times New Roman" pitchFamily="18" charset="0"/>
              </a:rPr>
              <a:t>Kenya </a:t>
            </a:r>
          </a:p>
          <a:p>
            <a:r>
              <a:rPr lang="en-US" sz="4000" dirty="0" smtClean="0">
                <a:solidFill>
                  <a:srgbClr val="FF0000"/>
                </a:solidFill>
                <a:latin typeface="Times New Roman" pitchFamily="18" charset="0"/>
                <a:cs typeface="Times New Roman" pitchFamily="18" charset="0"/>
              </a:rPr>
              <a:t>Rwanda</a:t>
            </a:r>
            <a:r>
              <a:rPr lang="en-US" sz="4000" dirty="0" smtClean="0">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Uganda</a:t>
            </a:r>
            <a:r>
              <a:rPr lang="en-US" sz="4000" dirty="0" smtClean="0">
                <a:latin typeface="Times New Roman" pitchFamily="18" charset="0"/>
                <a:cs typeface="Times New Roman" pitchFamily="18" charset="0"/>
              </a:rPr>
              <a:t> </a:t>
            </a:r>
          </a:p>
          <a:p>
            <a:r>
              <a:rPr lang="en-US" sz="4000" dirty="0" smtClean="0">
                <a:latin typeface="Times New Roman" pitchFamily="18" charset="0"/>
                <a:cs typeface="Times New Roman" pitchFamily="18" charset="0"/>
              </a:rPr>
              <a:t>Eretria					Sudan</a:t>
            </a:r>
          </a:p>
          <a:p>
            <a:r>
              <a:rPr lang="en-US" sz="4000" dirty="0" smtClean="0">
                <a:latin typeface="Times New Roman" pitchFamily="18" charset="0"/>
                <a:cs typeface="Times New Roman" pitchFamily="18" charset="0"/>
              </a:rPr>
              <a:t>Egypt 					</a:t>
            </a:r>
            <a:r>
              <a:rPr lang="en-US" sz="4000" dirty="0" smtClean="0">
                <a:solidFill>
                  <a:srgbClr val="FF0000"/>
                </a:solidFill>
                <a:latin typeface="Times New Roman" pitchFamily="18" charset="0"/>
                <a:cs typeface="Times New Roman" pitchFamily="18" charset="0"/>
              </a:rPr>
              <a:t>Ethiopia </a:t>
            </a:r>
          </a:p>
          <a:p>
            <a:endParaRPr lang="ar-EG"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drc.ca/uploads/user-S/12416102111water_demand_-_uses.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609600"/>
            <a:ext cx="7772400" cy="914400"/>
          </a:xfrm>
        </p:spPr>
        <p:txBody>
          <a:bodyPr/>
          <a:lstStyle/>
          <a:p>
            <a:pPr algn="ctr"/>
            <a:r>
              <a:rPr lang="en-US" sz="6600" b="1" dirty="0" smtClean="0">
                <a:latin typeface="Times New Roman" pitchFamily="18" charset="0"/>
                <a:cs typeface="Times New Roman" pitchFamily="18" charset="0"/>
              </a:rPr>
              <a:t>5 . The Plan</a:t>
            </a:r>
            <a:br>
              <a:rPr lang="en-US" sz="6600" b="1" dirty="0" smtClean="0">
                <a:latin typeface="Times New Roman" pitchFamily="18" charset="0"/>
                <a:cs typeface="Times New Roman" pitchFamily="18" charset="0"/>
              </a:rPr>
            </a:br>
            <a:endParaRPr lang="en-US" sz="6600" dirty="0">
              <a:solidFill>
                <a:schemeClr val="tx1"/>
              </a:solidFill>
              <a:latin typeface="Times New Roman" pitchFamily="18" charset="0"/>
              <a:cs typeface="Times New Roman" pitchFamily="18" charset="0"/>
            </a:endParaRPr>
          </a:p>
        </p:txBody>
      </p:sp>
      <p:sp>
        <p:nvSpPr>
          <p:cNvPr id="6147" name="Rectangle 3"/>
          <p:cNvSpPr>
            <a:spLocks noGrp="1" noChangeArrowheads="1"/>
          </p:cNvSpPr>
          <p:nvPr>
            <p:ph idx="1"/>
          </p:nvPr>
        </p:nvSpPr>
        <p:spPr>
          <a:xfrm>
            <a:off x="0" y="1905000"/>
            <a:ext cx="9144000" cy="4953000"/>
          </a:xfrm>
        </p:spPr>
        <p:txBody>
          <a:bodyPr>
            <a:noAutofit/>
          </a:bodyPr>
          <a:lstStyle/>
          <a:p>
            <a:pPr marL="982980" indent="-914400" algn="ctr">
              <a:lnSpc>
                <a:spcPct val="90000"/>
              </a:lnSpc>
              <a:buNone/>
            </a:pPr>
            <a:endParaRPr lang="en-US" sz="4800" b="1" dirty="0">
              <a:latin typeface="Times New Roman" pitchFamily="18" charset="0"/>
              <a:cs typeface="Times New Roman" pitchFamily="18" charset="0"/>
            </a:endParaRPr>
          </a:p>
        </p:txBody>
      </p:sp>
      <p:pic>
        <p:nvPicPr>
          <p:cNvPr id="2" name="Picture 2" descr="C:\Users\samsung\Desktop\greenpeace-blocks-easy-way-ou.jpg"/>
          <p:cNvPicPr>
            <a:picLocks noChangeAspect="1" noChangeArrowheads="1"/>
          </p:cNvPicPr>
          <p:nvPr/>
        </p:nvPicPr>
        <p:blipFill>
          <a:blip r:embed="rId2"/>
          <a:srcRect t="34598" r="1818" b="12111"/>
          <a:stretch>
            <a:fillRect/>
          </a:stretch>
        </p:blipFill>
        <p:spPr bwMode="auto">
          <a:xfrm>
            <a:off x="0" y="1905000"/>
            <a:ext cx="9144000" cy="4953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Times New Roman" pitchFamily="18" charset="0"/>
                <a:cs typeface="Times New Roman" pitchFamily="18" charset="0"/>
              </a:rPr>
              <a:t>Agriculture </a:t>
            </a:r>
            <a:endParaRPr lang="en-US" sz="5400" dirty="0">
              <a:latin typeface="Times New Roman" pitchFamily="18" charset="0"/>
              <a:cs typeface="Times New Roman" pitchFamily="18" charset="0"/>
            </a:endParaRPr>
          </a:p>
        </p:txBody>
      </p:sp>
      <p:sp>
        <p:nvSpPr>
          <p:cNvPr id="3" name="Content Placeholder 2"/>
          <p:cNvSpPr>
            <a:spLocks noGrp="1"/>
          </p:cNvSpPr>
          <p:nvPr>
            <p:ph idx="1"/>
          </p:nvPr>
        </p:nvSpPr>
        <p:spPr>
          <a:xfrm>
            <a:off x="0" y="1783560"/>
            <a:ext cx="9144000" cy="5074440"/>
          </a:xfrm>
        </p:spPr>
        <p:txBody>
          <a:bodyPr/>
          <a:lstStyle/>
          <a:p>
            <a:r>
              <a:rPr lang="en-US" sz="4000" dirty="0" smtClean="0">
                <a:solidFill>
                  <a:srgbClr val="FF0000"/>
                </a:solidFill>
                <a:latin typeface="Times New Roman" pitchFamily="18" charset="0"/>
                <a:cs typeface="Times New Roman" pitchFamily="18" charset="0"/>
              </a:rPr>
              <a:t>Flooding irrigation</a:t>
            </a:r>
          </a:p>
          <a:p>
            <a:pPr>
              <a:buNone/>
            </a:pPr>
            <a:endParaRPr lang="en-US" sz="4000" dirty="0" smtClean="0">
              <a:latin typeface="Times New Roman" pitchFamily="18" charset="0"/>
              <a:cs typeface="Times New Roman" pitchFamily="18" charset="0"/>
            </a:endParaRPr>
          </a:p>
          <a:p>
            <a:pPr>
              <a:buNone/>
            </a:pPr>
            <a:r>
              <a:rPr lang="en-US" sz="4000" dirty="0" smtClean="0">
                <a:latin typeface="Times New Roman" pitchFamily="18" charset="0"/>
                <a:cs typeface="Times New Roman" pitchFamily="18" charset="0"/>
              </a:rPr>
              <a:t> </a:t>
            </a:r>
          </a:p>
          <a:p>
            <a:r>
              <a:rPr lang="en-US" sz="4000" dirty="0" smtClean="0">
                <a:solidFill>
                  <a:srgbClr val="00B050"/>
                </a:solidFill>
                <a:latin typeface="Times New Roman" pitchFamily="18" charset="0"/>
                <a:cs typeface="Times New Roman" pitchFamily="18" charset="0"/>
              </a:rPr>
              <a:t>Modern Irrigation</a:t>
            </a:r>
          </a:p>
          <a:p>
            <a:pPr>
              <a:buNone/>
            </a:pPr>
            <a:r>
              <a:rPr lang="en-US" sz="4000" dirty="0" smtClean="0">
                <a:solidFill>
                  <a:srgbClr val="00B050"/>
                </a:solidFill>
                <a:latin typeface="Times New Roman" pitchFamily="18" charset="0"/>
                <a:cs typeface="Times New Roman" pitchFamily="18" charset="0"/>
              </a:rPr>
              <a:t>		</a:t>
            </a:r>
            <a:r>
              <a:rPr lang="en-US" sz="4000" dirty="0" smtClean="0">
                <a:latin typeface="Times New Roman" pitchFamily="18" charset="0"/>
                <a:cs typeface="Times New Roman" pitchFamily="18" charset="0"/>
              </a:rPr>
              <a:t>“ spraying dripping irrigation”</a:t>
            </a: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chtief.com/hochtief_en/img/content/9036_3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Desalination Theory </a:t>
            </a:r>
            <a:endParaRPr lang="en-US" dirty="0">
              <a:latin typeface="Times New Roman" pitchFamily="18" charset="0"/>
              <a:cs typeface="Times New Roman" pitchFamily="18" charset="0"/>
            </a:endParaRPr>
          </a:p>
        </p:txBody>
      </p:sp>
      <p:pic>
        <p:nvPicPr>
          <p:cNvPr id="47106" name="Picture 2" descr="http://www.membranes-amta.org/amta_media/pdf_images/pyramid.gif"/>
          <p:cNvPicPr>
            <a:picLocks noGrp="1" noChangeAspect="1" noChangeArrowheads="1"/>
          </p:cNvPicPr>
          <p:nvPr>
            <p:ph type="tbl" idx="1"/>
          </p:nvPr>
        </p:nvPicPr>
        <p:blipFill>
          <a:blip r:embed="rId2"/>
          <a:srcRect/>
          <a:stretch>
            <a:fillRect/>
          </a:stretch>
        </p:blipFill>
        <p:spPr bwMode="auto">
          <a:xfrm>
            <a:off x="0" y="1447800"/>
            <a:ext cx="9144000" cy="5410199"/>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kfmb.images.worldnow.com/images/9500365_BG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67200"/>
            <a:ext cx="7772400" cy="914400"/>
          </a:xfrm>
        </p:spPr>
        <p:txBody>
          <a:bodyPr/>
          <a:lstStyle/>
          <a:p>
            <a:r>
              <a:rPr lang="en-US" sz="6000" dirty="0" smtClean="0">
                <a:solidFill>
                  <a:srgbClr val="00B050"/>
                </a:solidFill>
                <a:latin typeface="Times New Roman" pitchFamily="18" charset="0"/>
                <a:cs typeface="Times New Roman" pitchFamily="18" charset="0"/>
              </a:rPr>
              <a:t>Thank You</a:t>
            </a:r>
            <a:r>
              <a:rPr lang="en-US" sz="6000" dirty="0" smtClean="0">
                <a:solidFill>
                  <a:srgbClr val="0070C0"/>
                </a:solidFill>
                <a:latin typeface="Times New Roman" pitchFamily="18" charset="0"/>
                <a:cs typeface="Times New Roman" pitchFamily="18" charset="0"/>
              </a:rPr>
              <a:t/>
            </a:r>
            <a:br>
              <a:rPr lang="en-US" sz="6000" dirty="0" smtClean="0">
                <a:solidFill>
                  <a:srgbClr val="0070C0"/>
                </a:solidFill>
                <a:latin typeface="Times New Roman" pitchFamily="18" charset="0"/>
                <a:cs typeface="Times New Roman" pitchFamily="18" charset="0"/>
              </a:rPr>
            </a:br>
            <a:r>
              <a:rPr lang="en-US" sz="6000" dirty="0" smtClean="0">
                <a:solidFill>
                  <a:srgbClr val="0070C0"/>
                </a:solidFill>
                <a:latin typeface="Times New Roman" pitchFamily="18" charset="0"/>
                <a:cs typeface="Times New Roman" pitchFamily="18" charset="0"/>
              </a:rPr>
              <a:t>	</a:t>
            </a:r>
            <a:r>
              <a:rPr lang="en-US" dirty="0" smtClean="0">
                <a:solidFill>
                  <a:srgbClr val="0070C0"/>
                </a:solidFill>
                <a:latin typeface="Times New Roman" pitchFamily="18" charset="0"/>
                <a:cs typeface="Times New Roman" pitchFamily="18" charset="0"/>
              </a:rPr>
              <a:t>sherifshawky2000@yahoo.com</a:t>
            </a:r>
            <a:endParaRPr lang="en-US"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1143000"/>
            <a:ext cx="8077200" cy="4343400"/>
          </a:xfrm>
          <a:noFill/>
        </p:spPr>
        <p:txBody>
          <a:bodyPr>
            <a:normAutofit fontScale="90000"/>
          </a:bodyPr>
          <a:lstStyle/>
          <a:p>
            <a:pPr algn="ctr"/>
            <a:r>
              <a:rPr lang="en-US" sz="6000" dirty="0" smtClean="0">
                <a:solidFill>
                  <a:schemeClr val="tx1"/>
                </a:solidFill>
                <a:latin typeface="Times New Roman" pitchFamily="18" charset="0"/>
                <a:cs typeface="Times New Roman" pitchFamily="18" charset="0"/>
              </a:rPr>
              <a:t>Water Prospective </a:t>
            </a:r>
            <a:r>
              <a:rPr lang="en-US" sz="4800" dirty="0" smtClean="0">
                <a:solidFill>
                  <a:schemeClr val="tx1"/>
                </a:solidFill>
                <a:latin typeface="Times New Roman" pitchFamily="18" charset="0"/>
                <a:cs typeface="Times New Roman" pitchFamily="18" charset="0"/>
              </a:rPr>
              <a:t/>
            </a:r>
            <a:br>
              <a:rPr lang="en-US" sz="4800" dirty="0" smtClean="0">
                <a:solidFill>
                  <a:schemeClr val="tx1"/>
                </a:solidFill>
                <a:latin typeface="Times New Roman" pitchFamily="18" charset="0"/>
                <a:cs typeface="Times New Roman" pitchFamily="18" charset="0"/>
              </a:rPr>
            </a:br>
            <a:r>
              <a:rPr lang="en-US" sz="4800" dirty="0" smtClean="0">
                <a:solidFill>
                  <a:schemeClr val="tx1"/>
                </a:solidFill>
                <a:latin typeface="Times New Roman" pitchFamily="18" charset="0"/>
                <a:cs typeface="Times New Roman" pitchFamily="18" charset="0"/>
              </a:rPr>
              <a:t> </a:t>
            </a:r>
            <a:br>
              <a:rPr lang="en-US" sz="4800" dirty="0" smtClean="0">
                <a:solidFill>
                  <a:schemeClr val="tx1"/>
                </a:solidFill>
                <a:latin typeface="Times New Roman" pitchFamily="18" charset="0"/>
                <a:cs typeface="Times New Roman" pitchFamily="18" charset="0"/>
              </a:rPr>
            </a:br>
            <a:r>
              <a:rPr lang="en-US" sz="4800" dirty="0" smtClean="0">
                <a:solidFill>
                  <a:schemeClr val="tx1"/>
                </a:solidFill>
                <a:latin typeface="Times New Roman" pitchFamily="18" charset="0"/>
                <a:cs typeface="Times New Roman" pitchFamily="18" charset="0"/>
              </a:rPr>
              <a:t>between </a:t>
            </a:r>
            <a:br>
              <a:rPr lang="en-US" sz="4800" dirty="0" smtClean="0">
                <a:solidFill>
                  <a:schemeClr val="tx1"/>
                </a:solidFill>
                <a:latin typeface="Times New Roman" pitchFamily="18" charset="0"/>
                <a:cs typeface="Times New Roman" pitchFamily="18" charset="0"/>
              </a:rPr>
            </a:br>
            <a:r>
              <a:rPr lang="en-US" sz="4800" dirty="0" smtClean="0">
                <a:solidFill>
                  <a:schemeClr val="tx1"/>
                </a:solidFill>
                <a:latin typeface="Times New Roman" pitchFamily="18" charset="0"/>
                <a:cs typeface="Times New Roman" pitchFamily="18" charset="0"/>
              </a:rPr>
              <a:t>Reliably and Solution </a:t>
            </a:r>
            <a:br>
              <a:rPr lang="en-US" sz="4800" dirty="0" smtClean="0">
                <a:solidFill>
                  <a:schemeClr val="tx1"/>
                </a:solidFill>
                <a:latin typeface="Times New Roman" pitchFamily="18" charset="0"/>
                <a:cs typeface="Times New Roman" pitchFamily="18" charset="0"/>
              </a:rPr>
            </a:br>
            <a:r>
              <a:rPr lang="en-US" sz="4800" dirty="0" smtClean="0">
                <a:solidFill>
                  <a:schemeClr val="tx1"/>
                </a:solidFill>
                <a:latin typeface="Times New Roman" pitchFamily="18" charset="0"/>
                <a:cs typeface="Times New Roman" pitchFamily="18" charset="0"/>
              </a:rPr>
              <a:t>in Egypt </a:t>
            </a:r>
            <a:endParaRPr lang="en-US" sz="48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914400" y="4572000"/>
            <a:ext cx="7543800" cy="1499616"/>
          </a:xfrm>
        </p:spPr>
        <p:txBody>
          <a:bodyPr>
            <a:noAutofit/>
          </a:bodyPr>
          <a:lstStyle/>
          <a:p>
            <a:pPr algn="ctr"/>
            <a:r>
              <a:rPr lang="en-US" sz="4400" b="1" dirty="0" smtClean="0">
                <a:latin typeface="Times New Roman" pitchFamily="18" charset="0"/>
                <a:cs typeface="Times New Roman" pitchFamily="18" charset="0"/>
              </a:rPr>
              <a:t>Sherif M Shawky , PhD</a:t>
            </a:r>
            <a:endParaRPr lang="en-US" sz="4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5400" dirty="0" smtClean="0">
                <a:latin typeface="Times New Roman" pitchFamily="18" charset="0"/>
                <a:cs typeface="Times New Roman" pitchFamily="18" charset="0"/>
              </a:rPr>
              <a:t>The River Nile </a:t>
            </a:r>
            <a:endParaRPr lang="en-GB" sz="5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0" y="1676400"/>
            <a:ext cx="9216231"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4294967295"/>
          </p:nvPr>
        </p:nvSpPr>
        <p:spPr>
          <a:xfrm>
            <a:off x="0" y="0"/>
            <a:ext cx="9144000" cy="6858000"/>
          </a:xfrm>
        </p:spPr>
        <p:txBody>
          <a:bodyPr>
            <a:normAutofit lnSpcReduction="10000"/>
          </a:bodyPr>
          <a:lstStyle/>
          <a:p>
            <a:pPr>
              <a:lnSpc>
                <a:spcPct val="80000"/>
              </a:lnSpc>
              <a:buFont typeface="Wingdings" pitchFamily="2" charset="2"/>
              <a:buNone/>
            </a:pPr>
            <a:r>
              <a:rPr lang="en-US" sz="1000" dirty="0"/>
              <a:t>				</a:t>
            </a:r>
          </a:p>
          <a:p>
            <a:pPr algn="ctr">
              <a:lnSpc>
                <a:spcPct val="80000"/>
              </a:lnSpc>
              <a:buFont typeface="Wingdings" pitchFamily="2" charset="2"/>
              <a:buNone/>
            </a:pPr>
            <a:r>
              <a:rPr lang="en-US" sz="4800" dirty="0">
                <a:latin typeface="Times New Roman" pitchFamily="18" charset="0"/>
                <a:cs typeface="Times New Roman" pitchFamily="18" charset="0"/>
              </a:rPr>
              <a:t>TEAM Of The Proposed Center </a:t>
            </a:r>
          </a:p>
          <a:p>
            <a:pPr>
              <a:lnSpc>
                <a:spcPct val="80000"/>
              </a:lnSpc>
              <a:buFont typeface="Wingdings" pitchFamily="2" charset="2"/>
              <a:buNone/>
            </a:pPr>
            <a:endParaRPr lang="en-US" sz="1600" b="1" dirty="0">
              <a:latin typeface="Times New Roman" pitchFamily="18" charset="0"/>
              <a:cs typeface="Times New Roman" pitchFamily="18" charset="0"/>
            </a:endParaRPr>
          </a:p>
          <a:p>
            <a:pPr>
              <a:lnSpc>
                <a:spcPct val="80000"/>
              </a:lnSpc>
              <a:buFont typeface="Wingdings" pitchFamily="2" charset="2"/>
              <a:buNone/>
            </a:pPr>
            <a:r>
              <a:rPr lang="en-US" sz="10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COORDINATOR</a:t>
            </a:r>
            <a:endParaRPr lang="en-US" sz="2800" dirty="0">
              <a:solidFill>
                <a:srgbClr val="FF0000"/>
              </a:solidFill>
              <a:latin typeface="Times New Roman" pitchFamily="18" charset="0"/>
              <a:cs typeface="Times New Roman" pitchFamily="18" charset="0"/>
            </a:endParaRPr>
          </a:p>
          <a:p>
            <a:pPr>
              <a:lnSpc>
                <a:spcPct val="80000"/>
              </a:lnSpc>
            </a:pPr>
            <a:r>
              <a:rPr lang="en-US" sz="2800" dirty="0">
                <a:solidFill>
                  <a:schemeClr val="hlink"/>
                </a:solidFill>
                <a:latin typeface="Times New Roman" pitchFamily="18" charset="0"/>
                <a:cs typeface="Times New Roman" pitchFamily="18" charset="0"/>
              </a:rPr>
              <a:t>RIVERS’ SPECIALIST</a:t>
            </a:r>
          </a:p>
          <a:p>
            <a:pPr>
              <a:lnSpc>
                <a:spcPct val="80000"/>
              </a:lnSpc>
            </a:pPr>
            <a:r>
              <a:rPr lang="en-US" sz="2800" dirty="0">
                <a:solidFill>
                  <a:schemeClr val="hlink"/>
                </a:solidFill>
                <a:latin typeface="Times New Roman" pitchFamily="18" charset="0"/>
                <a:cs typeface="Times New Roman" pitchFamily="18" charset="0"/>
              </a:rPr>
              <a:t>GEOGRAPHICAL CONSULTANT</a:t>
            </a:r>
          </a:p>
          <a:p>
            <a:pPr>
              <a:lnSpc>
                <a:spcPct val="80000"/>
              </a:lnSpc>
            </a:pPr>
            <a:r>
              <a:rPr lang="en-US" sz="2800" dirty="0">
                <a:solidFill>
                  <a:schemeClr val="hlink"/>
                </a:solidFill>
                <a:latin typeface="Times New Roman" pitchFamily="18" charset="0"/>
                <a:cs typeface="Times New Roman" pitchFamily="18" charset="0"/>
              </a:rPr>
              <a:t>REMOTE SENSING SPECIALIST</a:t>
            </a:r>
          </a:p>
          <a:p>
            <a:pPr>
              <a:lnSpc>
                <a:spcPct val="80000"/>
              </a:lnSpc>
              <a:buFont typeface="Wingdings" pitchFamily="2" charset="2"/>
              <a:buNone/>
            </a:pPr>
            <a:endParaRPr lang="en-US" sz="2800" dirty="0">
              <a:solidFill>
                <a:schemeClr val="hlink"/>
              </a:solidFill>
              <a:latin typeface="Times New Roman" pitchFamily="18" charset="0"/>
              <a:cs typeface="Times New Roman" pitchFamily="18" charset="0"/>
            </a:endParaRPr>
          </a:p>
          <a:p>
            <a:pPr>
              <a:lnSpc>
                <a:spcPct val="80000"/>
              </a:lnSpc>
            </a:pPr>
            <a:r>
              <a:rPr lang="en-US" sz="2800" dirty="0">
                <a:latin typeface="Times New Roman" pitchFamily="18" charset="0"/>
                <a:cs typeface="Times New Roman" pitchFamily="18" charset="0"/>
              </a:rPr>
              <a:t>RIVER HYDRULIC SPECIALIST</a:t>
            </a:r>
          </a:p>
          <a:p>
            <a:pPr>
              <a:lnSpc>
                <a:spcPct val="80000"/>
              </a:lnSpc>
            </a:pPr>
            <a:r>
              <a:rPr lang="en-US" sz="2800" dirty="0">
                <a:latin typeface="Times New Roman" pitchFamily="18" charset="0"/>
                <a:cs typeface="Times New Roman" pitchFamily="18" charset="0"/>
              </a:rPr>
              <a:t>AGRICULTRUAL SPECIALIST</a:t>
            </a:r>
          </a:p>
          <a:p>
            <a:pPr lvl="2">
              <a:lnSpc>
                <a:spcPct val="80000"/>
              </a:lnSpc>
            </a:pPr>
            <a:r>
              <a:rPr lang="en-US" sz="2800" dirty="0">
                <a:latin typeface="Times New Roman" pitchFamily="18" charset="0"/>
                <a:cs typeface="Times New Roman" pitchFamily="18" charset="0"/>
              </a:rPr>
              <a:t>UNDERGROUNDWATER SPECIALIST</a:t>
            </a:r>
          </a:p>
          <a:p>
            <a:pPr lvl="2">
              <a:lnSpc>
                <a:spcPct val="80000"/>
              </a:lnSpc>
            </a:pPr>
            <a:r>
              <a:rPr lang="en-US" sz="2800" dirty="0">
                <a:latin typeface="Times New Roman" pitchFamily="18" charset="0"/>
                <a:cs typeface="Times New Roman" pitchFamily="18" charset="0"/>
              </a:rPr>
              <a:t>WATER DESALINATION SPECIALIST</a:t>
            </a:r>
          </a:p>
          <a:p>
            <a:pPr>
              <a:lnSpc>
                <a:spcPct val="80000"/>
              </a:lnSpc>
            </a:pPr>
            <a:endParaRPr lang="en-US" sz="2800" dirty="0">
              <a:latin typeface="Times New Roman" pitchFamily="18" charset="0"/>
              <a:cs typeface="Times New Roman" pitchFamily="18" charset="0"/>
            </a:endParaRPr>
          </a:p>
          <a:p>
            <a:pPr>
              <a:lnSpc>
                <a:spcPct val="80000"/>
              </a:lnSpc>
            </a:pPr>
            <a:r>
              <a:rPr lang="en-US" sz="2800" dirty="0">
                <a:solidFill>
                  <a:schemeClr val="accent2"/>
                </a:solidFill>
                <a:latin typeface="Times New Roman" pitchFamily="18" charset="0"/>
                <a:cs typeface="Times New Roman" pitchFamily="18" charset="0"/>
              </a:rPr>
              <a:t>BIOLIFE CONSULTANT </a:t>
            </a:r>
          </a:p>
          <a:p>
            <a:pPr>
              <a:lnSpc>
                <a:spcPct val="80000"/>
              </a:lnSpc>
              <a:buFont typeface="Wingdings" pitchFamily="2" charset="2"/>
              <a:buNone/>
            </a:pPr>
            <a:endParaRPr lang="en-US" sz="2800" dirty="0">
              <a:solidFill>
                <a:schemeClr val="accent2"/>
              </a:solidFill>
              <a:latin typeface="Times New Roman" pitchFamily="18" charset="0"/>
              <a:cs typeface="Times New Roman" pitchFamily="18" charset="0"/>
            </a:endParaRPr>
          </a:p>
          <a:p>
            <a:pPr>
              <a:lnSpc>
                <a:spcPct val="80000"/>
              </a:lnSpc>
            </a:pPr>
            <a:r>
              <a:rPr lang="en-US" sz="2800" dirty="0">
                <a:solidFill>
                  <a:srgbClr val="FFFF00"/>
                </a:solidFill>
                <a:latin typeface="Times New Roman" pitchFamily="18" charset="0"/>
                <a:cs typeface="Times New Roman" pitchFamily="18" charset="0"/>
              </a:rPr>
              <a:t>WATER MANAGEMENT SPECIALIST</a:t>
            </a:r>
          </a:p>
          <a:p>
            <a:pPr>
              <a:lnSpc>
                <a:spcPct val="80000"/>
              </a:lnSpc>
            </a:pPr>
            <a:r>
              <a:rPr lang="en-US" sz="2800" dirty="0">
                <a:solidFill>
                  <a:srgbClr val="FFFF00"/>
                </a:solidFill>
                <a:latin typeface="Times New Roman" pitchFamily="18" charset="0"/>
                <a:cs typeface="Times New Roman" pitchFamily="18" charset="0"/>
              </a:rPr>
              <a:t>POLLUTION CONTROL SEPCIALIST</a:t>
            </a:r>
          </a:p>
          <a:p>
            <a:pPr>
              <a:lnSpc>
                <a:spcPct val="80000"/>
              </a:lnSpc>
            </a:pPr>
            <a:endParaRPr lang="en-US" sz="1400" dirty="0">
              <a:solidFill>
                <a:srgbClr val="FFFF00"/>
              </a:solidFill>
              <a:latin typeface="Times New Roman" pitchFamily="18" charset="0"/>
              <a:cs typeface="Times New Roman" pitchFamily="18" charset="0"/>
            </a:endParaRPr>
          </a:p>
          <a:p>
            <a:pPr>
              <a:lnSpc>
                <a:spcPct val="80000"/>
              </a:lnSpc>
              <a:buFont typeface="Wingdings" pitchFamily="2" charset="2"/>
              <a:buNone/>
            </a:pPr>
            <a:endParaRPr lang="en-US"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nile"/>
          <p:cNvPicPr>
            <a:picLocks noChangeAspect="1" noChangeArrowheads="1"/>
          </p:cNvPicPr>
          <p:nvPr/>
        </p:nvPicPr>
        <p:blipFill>
          <a:blip r:embed="rId2"/>
          <a:srcRect/>
          <a:stretch>
            <a:fillRect/>
          </a:stretch>
        </p:blipFill>
        <p:spPr bwMode="auto">
          <a:xfrm>
            <a:off x="0" y="0"/>
            <a:ext cx="9144000" cy="6910388"/>
          </a:xfrm>
          <a:prstGeom prst="rect">
            <a:avLst/>
          </a:prstGeom>
          <a:noFill/>
        </p:spPr>
      </p:pic>
      <p:sp>
        <p:nvSpPr>
          <p:cNvPr id="30727" name="Oval 7"/>
          <p:cNvSpPr>
            <a:spLocks noChangeArrowheads="1"/>
          </p:cNvSpPr>
          <p:nvPr/>
        </p:nvSpPr>
        <p:spPr bwMode="auto">
          <a:xfrm>
            <a:off x="4648200" y="5791200"/>
            <a:ext cx="1524000" cy="685800"/>
          </a:xfrm>
          <a:prstGeom prst="ellipse">
            <a:avLst/>
          </a:prstGeom>
          <a:noFill/>
          <a:ln w="28575">
            <a:solidFill>
              <a:srgbClr val="FF0000"/>
            </a:solidFill>
            <a:round/>
            <a:headEnd/>
            <a:tailEnd/>
          </a:ln>
          <a:effectLst/>
        </p:spPr>
        <p:txBody>
          <a:bodyPr wrap="none" anchor="ctr"/>
          <a:lstStyle/>
          <a:p>
            <a:endParaRPr lang="en-US"/>
          </a:p>
        </p:txBody>
      </p:sp>
      <p:sp>
        <p:nvSpPr>
          <p:cNvPr id="30728" name="Oval 8"/>
          <p:cNvSpPr>
            <a:spLocks noChangeArrowheads="1"/>
          </p:cNvSpPr>
          <p:nvPr/>
        </p:nvSpPr>
        <p:spPr bwMode="auto">
          <a:xfrm>
            <a:off x="6248400" y="3505200"/>
            <a:ext cx="990600" cy="685800"/>
          </a:xfrm>
          <a:prstGeom prst="ellipse">
            <a:avLst/>
          </a:prstGeom>
          <a:solidFill>
            <a:schemeClr val="accent1">
              <a:alpha val="20000"/>
            </a:schemeClr>
          </a:solidFill>
          <a:ln w="28575">
            <a:solidFill>
              <a:srgbClr val="FF0000"/>
            </a:solidFill>
            <a:round/>
            <a:headEnd/>
            <a:tailEnd/>
          </a:ln>
          <a:effectLst/>
        </p:spPr>
        <p:txBody>
          <a:bodyPr wrap="none" anchor="ctr"/>
          <a:lstStyle/>
          <a:p>
            <a:pPr algn="ctr"/>
            <a:endParaRPr lang="en-US" dirty="0">
              <a:ln w="57150">
                <a:solidFill>
                  <a:schemeClr val="bg1">
                    <a:lumMod val="95000"/>
                    <a:lumOff val="5000"/>
                  </a:schemeClr>
                </a:solidFill>
              </a:ln>
              <a:solidFill>
                <a:schemeClr val="bg1">
                  <a:lumMod val="95000"/>
                  <a:lumOff val="5000"/>
                </a:schemeClr>
              </a:solidFill>
              <a:latin typeface="Tahoma" pitchFamily="34" charset="0"/>
            </a:endParaRPr>
          </a:p>
        </p:txBody>
      </p:sp>
      <p:sp>
        <p:nvSpPr>
          <p:cNvPr id="30729" name="Oval 9"/>
          <p:cNvSpPr>
            <a:spLocks noChangeArrowheads="1"/>
          </p:cNvSpPr>
          <p:nvPr/>
        </p:nvSpPr>
        <p:spPr bwMode="auto">
          <a:xfrm>
            <a:off x="4419600" y="2971800"/>
            <a:ext cx="1524000" cy="685800"/>
          </a:xfrm>
          <a:prstGeom prst="ellipse">
            <a:avLst/>
          </a:prstGeom>
          <a:solidFill>
            <a:schemeClr val="bg1">
              <a:lumMod val="95000"/>
              <a:lumOff val="5000"/>
              <a:alpha val="20000"/>
            </a:schemeClr>
          </a:solidFill>
          <a:ln w="28575">
            <a:solidFill>
              <a:srgbClr val="0033CC"/>
            </a:solidFill>
            <a:round/>
            <a:headEnd/>
            <a:tailEnd/>
          </a:ln>
          <a:effectLst/>
        </p:spPr>
        <p:txBody>
          <a:bodyPr wrap="none" anchor="ctr"/>
          <a:lstStyle/>
          <a:p>
            <a:endParaRPr lang="en-US" b="1" dirty="0">
              <a:ln w="38100">
                <a:solidFill>
                  <a:schemeClr val="tx1"/>
                </a:solidFill>
              </a:ln>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297108"/>
          </a:xfrm>
          <a:prstGeom prst="rect">
            <a:avLst/>
          </a:prstGeom>
        </p:spPr>
        <p:txBody>
          <a:bodyPr wrap="square">
            <a:spAutoFit/>
          </a:bodyPr>
          <a:lstStyle/>
          <a:p>
            <a:pPr>
              <a:lnSpc>
                <a:spcPct val="80000"/>
              </a:lnSpc>
            </a:pPr>
            <a:r>
              <a:rPr lang="en-US" sz="3600" dirty="0" smtClean="0">
                <a:solidFill>
                  <a:srgbClr val="FF3300"/>
                </a:solidFill>
                <a:latin typeface="Times New Roman" pitchFamily="18" charset="0"/>
                <a:cs typeface="Times New Roman" pitchFamily="18" charset="0"/>
              </a:rPr>
              <a:t>HYDROPOWER SPECIALIST</a:t>
            </a:r>
          </a:p>
          <a:p>
            <a:pPr>
              <a:lnSpc>
                <a:spcPct val="80000"/>
              </a:lnSpc>
              <a:buFont typeface="Wingdings" pitchFamily="2" charset="2"/>
              <a:buNone/>
            </a:pPr>
            <a:endParaRPr lang="en-US" sz="3600" dirty="0" smtClean="0">
              <a:solidFill>
                <a:srgbClr val="FF3300"/>
              </a:solidFill>
              <a:latin typeface="Times New Roman" pitchFamily="18" charset="0"/>
              <a:cs typeface="Times New Roman" pitchFamily="18" charset="0"/>
            </a:endParaRPr>
          </a:p>
          <a:p>
            <a:pPr>
              <a:lnSpc>
                <a:spcPct val="80000"/>
              </a:lnSpc>
            </a:pPr>
            <a:r>
              <a:rPr lang="en-US" sz="3600" dirty="0" smtClean="0">
                <a:solidFill>
                  <a:srgbClr val="A50021"/>
                </a:solidFill>
                <a:latin typeface="Times New Roman" pitchFamily="18" charset="0"/>
                <a:cs typeface="Times New Roman" pitchFamily="18" charset="0"/>
              </a:rPr>
              <a:t>INTERNATIONAL LAW SPECIALIST</a:t>
            </a:r>
          </a:p>
          <a:p>
            <a:pPr>
              <a:lnSpc>
                <a:spcPct val="80000"/>
              </a:lnSpc>
              <a:buFont typeface="Wingdings" pitchFamily="2" charset="2"/>
              <a:buNone/>
            </a:pPr>
            <a:endParaRPr lang="en-US" sz="3600" dirty="0" smtClean="0">
              <a:latin typeface="Times New Roman" pitchFamily="18" charset="0"/>
              <a:cs typeface="Times New Roman" pitchFamily="18" charset="0"/>
            </a:endParaRPr>
          </a:p>
          <a:p>
            <a:pPr>
              <a:lnSpc>
                <a:spcPct val="80000"/>
              </a:lnSpc>
            </a:pPr>
            <a:r>
              <a:rPr lang="en-US" sz="3600" dirty="0" smtClean="0">
                <a:latin typeface="Times New Roman" pitchFamily="18" charset="0"/>
                <a:cs typeface="Times New Roman" pitchFamily="18" charset="0"/>
              </a:rPr>
              <a:t>BIOSTATISTICAL SEPCIALIST </a:t>
            </a:r>
          </a:p>
          <a:p>
            <a:pPr>
              <a:lnSpc>
                <a:spcPct val="80000"/>
              </a:lnSpc>
            </a:pPr>
            <a:endParaRPr lang="en-US" sz="3600" dirty="0" smtClean="0">
              <a:latin typeface="Times New Roman" pitchFamily="18" charset="0"/>
              <a:cs typeface="Times New Roman" pitchFamily="18" charset="0"/>
            </a:endParaRPr>
          </a:p>
          <a:p>
            <a:pPr>
              <a:lnSpc>
                <a:spcPct val="80000"/>
              </a:lnSpc>
            </a:pPr>
            <a:endParaRPr lang="en-US" sz="3600" dirty="0" smtClean="0">
              <a:latin typeface="Times New Roman" pitchFamily="18" charset="0"/>
              <a:cs typeface="Times New Roman" pitchFamily="18" charset="0"/>
            </a:endParaRPr>
          </a:p>
          <a:p>
            <a:pPr>
              <a:lnSpc>
                <a:spcPct val="80000"/>
              </a:lnSpc>
            </a:pPr>
            <a:endParaRPr lang="en-US" sz="3600" dirty="0" smtClean="0">
              <a:latin typeface="Times New Roman" pitchFamily="18" charset="0"/>
              <a:cs typeface="Times New Roman" pitchFamily="18" charset="0"/>
            </a:endParaRPr>
          </a:p>
          <a:p>
            <a:pPr>
              <a:lnSpc>
                <a:spcPct val="80000"/>
              </a:lnSpc>
              <a:buFont typeface="Wingdings" pitchFamily="2" charset="2"/>
              <a:buNone/>
            </a:pPr>
            <a:endParaRPr lang="en-US" sz="3600" dirty="0" smtClean="0">
              <a:latin typeface="Times New Roman" pitchFamily="18" charset="0"/>
              <a:cs typeface="Times New Roman" pitchFamily="18" charset="0"/>
            </a:endParaRPr>
          </a:p>
          <a:p>
            <a:pPr>
              <a:lnSpc>
                <a:spcPct val="80000"/>
              </a:lnSpc>
              <a:buFont typeface="Wingdings" pitchFamily="2" charset="2"/>
              <a:buNone/>
            </a:pPr>
            <a:r>
              <a:rPr lang="en-US" sz="3600" dirty="0" smtClean="0">
                <a:latin typeface="Times New Roman" pitchFamily="18" charset="0"/>
                <a:cs typeface="Times New Roman" pitchFamily="18" charset="0"/>
              </a:rPr>
              <a:t>Global Warming Specialist</a:t>
            </a:r>
          </a:p>
          <a:p>
            <a:pPr>
              <a:lnSpc>
                <a:spcPct val="80000"/>
              </a:lnSpc>
              <a:buFont typeface="Wingdings" pitchFamily="2" charset="2"/>
              <a:buNone/>
            </a:pPr>
            <a:r>
              <a:rPr lang="en-US" sz="3600" dirty="0" smtClean="0">
                <a:latin typeface="Times New Roman" pitchFamily="18" charset="0"/>
                <a:cs typeface="Times New Roman" pitchFamily="18" charset="0"/>
              </a:rPr>
              <a:t>Environmental Economist </a:t>
            </a:r>
          </a:p>
          <a:p>
            <a:pPr>
              <a:lnSpc>
                <a:spcPct val="80000"/>
              </a:lnSpc>
              <a:buFont typeface="Wingdings" pitchFamily="2" charset="2"/>
              <a:buNone/>
            </a:pPr>
            <a:r>
              <a:rPr lang="en-US" sz="3600" dirty="0" smtClean="0">
                <a:latin typeface="Times New Roman" pitchFamily="18" charset="0"/>
                <a:cs typeface="Times New Roman" pitchFamily="18" charset="0"/>
              </a:rPr>
              <a:t>Demography</a:t>
            </a:r>
            <a:r>
              <a:rPr lang="en-US" sz="3600" dirty="0" smtClean="0"/>
              <a:t> </a:t>
            </a:r>
            <a:r>
              <a:rPr lang="en-US" sz="3600" dirty="0" smtClean="0">
                <a:latin typeface="Times New Roman" pitchFamily="18" charset="0"/>
                <a:cs typeface="Times New Roman" pitchFamily="18" charset="0"/>
              </a:rPr>
              <a:t> Specialist </a:t>
            </a:r>
          </a:p>
          <a:p>
            <a:pPr>
              <a:lnSpc>
                <a:spcPct val="80000"/>
              </a:lnSpc>
              <a:buFont typeface="Wingdings" pitchFamily="2" charset="2"/>
              <a:buNone/>
            </a:pPr>
            <a:r>
              <a:rPr lang="en-US" sz="3600" dirty="0" smtClean="0">
                <a:latin typeface="Times New Roman" pitchFamily="18" charset="0"/>
                <a:cs typeface="Times New Roman" pitchFamily="18" charset="0"/>
              </a:rPr>
              <a:t>Epidemiology Consultant</a:t>
            </a:r>
          </a:p>
          <a:p>
            <a:pPr>
              <a:lnSpc>
                <a:spcPct val="80000"/>
              </a:lnSpc>
              <a:buFont typeface="Wingdings" pitchFamily="2" charset="2"/>
              <a:buNone/>
            </a:pPr>
            <a:r>
              <a:rPr lang="en-US" sz="3600" dirty="0" smtClean="0">
                <a:latin typeface="Times New Roman" pitchFamily="18" charset="0"/>
                <a:cs typeface="Times New Roman" pitchFamily="18" charset="0"/>
              </a:rPr>
              <a:t>Cooperation with Dr. Al </a:t>
            </a:r>
            <a:r>
              <a:rPr lang="en-US" sz="3600" dirty="0" err="1" smtClean="0">
                <a:latin typeface="Times New Roman" pitchFamily="18" charset="0"/>
                <a:cs typeface="Times New Roman" pitchFamily="18" charset="0"/>
              </a:rPr>
              <a:t>Baaz</a:t>
            </a:r>
            <a:r>
              <a:rPr lang="en-US" sz="3600" dirty="0" smtClean="0">
                <a:latin typeface="Times New Roman" pitchFamily="18" charset="0"/>
                <a:cs typeface="Times New Roman" pitchFamily="18" charset="0"/>
              </a:rPr>
              <a:t> , NASA </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0"/>
            <a:ext cx="7772400" cy="914400"/>
          </a:xfrm>
        </p:spPr>
        <p:txBody>
          <a:bodyPr/>
          <a:lstStyle/>
          <a:p>
            <a:pPr algn="ctr"/>
            <a:r>
              <a:rPr lang="en-US" sz="5400" dirty="0">
                <a:solidFill>
                  <a:srgbClr val="00B050"/>
                </a:solidFill>
                <a:latin typeface="Times New Roman" pitchFamily="18" charset="0"/>
                <a:cs typeface="Times New Roman" pitchFamily="18" charset="0"/>
              </a:rPr>
              <a:t>THE PLAN</a:t>
            </a:r>
          </a:p>
        </p:txBody>
      </p:sp>
      <p:sp>
        <p:nvSpPr>
          <p:cNvPr id="38915" name="Rectangle 3"/>
          <p:cNvSpPr>
            <a:spLocks noGrp="1" noChangeArrowheads="1"/>
          </p:cNvSpPr>
          <p:nvPr>
            <p:ph type="body" idx="1"/>
          </p:nvPr>
        </p:nvSpPr>
        <p:spPr>
          <a:xfrm>
            <a:off x="0" y="1600200"/>
            <a:ext cx="8991600" cy="5257800"/>
          </a:xfrm>
        </p:spPr>
        <p:txBody>
          <a:bodyPr>
            <a:normAutofit fontScale="92500" lnSpcReduction="10000"/>
          </a:bodyPr>
          <a:lstStyle/>
          <a:p>
            <a:pPr>
              <a:lnSpc>
                <a:spcPct val="80000"/>
              </a:lnSpc>
            </a:pPr>
            <a:r>
              <a:rPr lang="en-US" sz="4400" dirty="0">
                <a:solidFill>
                  <a:srgbClr val="FFC000"/>
                </a:solidFill>
                <a:latin typeface="Times New Roman" pitchFamily="18" charset="0"/>
                <a:cs typeface="Times New Roman" pitchFamily="18" charset="0"/>
              </a:rPr>
              <a:t>Phase I</a:t>
            </a:r>
            <a:r>
              <a:rPr lang="en-US" sz="4400" dirty="0">
                <a:latin typeface="Times New Roman" pitchFamily="18" charset="0"/>
                <a:cs typeface="Times New Roman" pitchFamily="18" charset="0"/>
              </a:rPr>
              <a:t>:</a:t>
            </a:r>
          </a:p>
          <a:p>
            <a:pPr>
              <a:lnSpc>
                <a:spcPct val="80000"/>
              </a:lnSpc>
            </a:pPr>
            <a:r>
              <a:rPr lang="en-US" sz="2800" dirty="0">
                <a:latin typeface="Times New Roman" pitchFamily="18" charset="0"/>
                <a:cs typeface="Times New Roman" pitchFamily="18" charset="0"/>
              </a:rPr>
              <a:t>Assessment Phase …………….. 4 M</a:t>
            </a:r>
          </a:p>
          <a:p>
            <a:pPr>
              <a:lnSpc>
                <a:spcPct val="80000"/>
              </a:lnSpc>
            </a:pPr>
            <a:r>
              <a:rPr lang="en-US" sz="2800" dirty="0">
                <a:latin typeface="Times New Roman" pitchFamily="18" charset="0"/>
                <a:cs typeface="Times New Roman" pitchFamily="18" charset="0"/>
              </a:rPr>
              <a:t>Preliminary  Draft ……………….. 5 M</a:t>
            </a:r>
          </a:p>
          <a:p>
            <a:pPr>
              <a:lnSpc>
                <a:spcPct val="80000"/>
              </a:lnSpc>
            </a:pPr>
            <a:r>
              <a:rPr lang="en-US" sz="2800" dirty="0">
                <a:latin typeface="Times New Roman" pitchFamily="18" charset="0"/>
                <a:cs typeface="Times New Roman" pitchFamily="18" charset="0"/>
              </a:rPr>
              <a:t>Final Draft …………………………6 M</a:t>
            </a:r>
          </a:p>
          <a:p>
            <a:pPr>
              <a:lnSpc>
                <a:spcPct val="80000"/>
              </a:lnSpc>
              <a:buFont typeface="Wingdings" pitchFamily="2" charset="2"/>
              <a:buNone/>
            </a:pPr>
            <a:endParaRPr lang="en-US" sz="2000" dirty="0">
              <a:latin typeface="Times New Roman" pitchFamily="18" charset="0"/>
              <a:cs typeface="Times New Roman" pitchFamily="18" charset="0"/>
            </a:endParaRPr>
          </a:p>
          <a:p>
            <a:pPr>
              <a:lnSpc>
                <a:spcPct val="80000"/>
              </a:lnSpc>
            </a:pPr>
            <a:r>
              <a:rPr lang="en-US" sz="4000" dirty="0">
                <a:solidFill>
                  <a:srgbClr val="00B0F0"/>
                </a:solidFill>
                <a:latin typeface="Times New Roman" pitchFamily="18" charset="0"/>
                <a:cs typeface="Times New Roman" pitchFamily="18" charset="0"/>
              </a:rPr>
              <a:t>Phase II </a:t>
            </a:r>
          </a:p>
          <a:p>
            <a:pPr>
              <a:lnSpc>
                <a:spcPct val="80000"/>
              </a:lnSpc>
            </a:pPr>
            <a:r>
              <a:rPr lang="en-US" sz="3200" dirty="0" smtClean="0">
                <a:latin typeface="Times New Roman" pitchFamily="18" charset="0"/>
                <a:cs typeface="Times New Roman" pitchFamily="18" charset="0"/>
              </a:rPr>
              <a:t>Implementation </a:t>
            </a:r>
            <a:r>
              <a:rPr lang="en-US" sz="3200" dirty="0">
                <a:latin typeface="Times New Roman" pitchFamily="18" charset="0"/>
                <a:cs typeface="Times New Roman" pitchFamily="18" charset="0"/>
              </a:rPr>
              <a:t>Phase ………….. 12 M</a:t>
            </a:r>
          </a:p>
          <a:p>
            <a:pPr>
              <a:lnSpc>
                <a:spcPct val="80000"/>
              </a:lnSpc>
            </a:pPr>
            <a:r>
              <a:rPr lang="en-US" sz="3200" dirty="0">
                <a:latin typeface="Times New Roman" pitchFamily="18" charset="0"/>
                <a:cs typeface="Times New Roman" pitchFamily="18" charset="0"/>
              </a:rPr>
              <a:t> Follow up </a:t>
            </a:r>
          </a:p>
          <a:p>
            <a:pPr>
              <a:lnSpc>
                <a:spcPct val="80000"/>
              </a:lnSpc>
            </a:pPr>
            <a:endParaRPr lang="en-US" sz="2000" dirty="0">
              <a:solidFill>
                <a:srgbClr val="92D050"/>
              </a:solidFill>
              <a:latin typeface="Times New Roman" pitchFamily="18" charset="0"/>
              <a:cs typeface="Times New Roman" pitchFamily="18" charset="0"/>
            </a:endParaRPr>
          </a:p>
          <a:p>
            <a:pPr>
              <a:lnSpc>
                <a:spcPct val="80000"/>
              </a:lnSpc>
            </a:pPr>
            <a:r>
              <a:rPr lang="en-US" sz="4000" dirty="0">
                <a:solidFill>
                  <a:srgbClr val="92D050"/>
                </a:solidFill>
                <a:latin typeface="Times New Roman" pitchFamily="18" charset="0"/>
                <a:cs typeface="Times New Roman" pitchFamily="18" charset="0"/>
              </a:rPr>
              <a:t>Phase III</a:t>
            </a:r>
          </a:p>
          <a:p>
            <a:pPr>
              <a:lnSpc>
                <a:spcPct val="80000"/>
              </a:lnSpc>
            </a:pPr>
            <a:r>
              <a:rPr lang="en-US" sz="2800" dirty="0">
                <a:latin typeface="Times New Roman" pitchFamily="18" charset="0"/>
                <a:cs typeface="Times New Roman" pitchFamily="18" charset="0"/>
              </a:rPr>
              <a:t>Post Assessment Phase ………… 18</a:t>
            </a:r>
          </a:p>
          <a:p>
            <a:pPr>
              <a:lnSpc>
                <a:spcPct val="80000"/>
              </a:lnSpc>
              <a:buFont typeface="Wingdings" pitchFamily="2" charset="2"/>
              <a:buNone/>
            </a:pPr>
            <a:endParaRPr lang="en-US" sz="2800" dirty="0">
              <a:latin typeface="Times New Roman" pitchFamily="18" charset="0"/>
              <a:cs typeface="Times New Roman" pitchFamily="18" charset="0"/>
            </a:endParaRPr>
          </a:p>
          <a:p>
            <a:pPr>
              <a:lnSpc>
                <a:spcPct val="80000"/>
              </a:lnSpc>
            </a:pPr>
            <a:r>
              <a:rPr lang="en-US" sz="2800" dirty="0">
                <a:latin typeface="Times New Roman" pitchFamily="18" charset="0"/>
                <a:cs typeface="Times New Roman" pitchFamily="18" charset="0"/>
              </a:rPr>
              <a:t>Continuous </a:t>
            </a:r>
            <a:r>
              <a:rPr lang="en-US" sz="2800" dirty="0" err="1">
                <a:latin typeface="Times New Roman" pitchFamily="18" charset="0"/>
                <a:cs typeface="Times New Roman" pitchFamily="18" charset="0"/>
              </a:rPr>
              <a:t>Supervion</a:t>
            </a:r>
            <a:r>
              <a:rPr lang="en-US" sz="2800" dirty="0">
                <a:latin typeface="Times New Roman" pitchFamily="18" charset="0"/>
                <a:cs typeface="Times New Roman" pitchFamily="18" charset="0"/>
              </a:rPr>
              <a:t> and Logistic Support ….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0" name="Picture 6" descr="01"/>
          <p:cNvPicPr>
            <a:picLocks noChangeAspect="1" noChangeArrowheads="1"/>
          </p:cNvPicPr>
          <p:nvPr/>
        </p:nvPicPr>
        <p:blipFill>
          <a:blip r:embed="rId3"/>
          <a:srcRect/>
          <a:stretch>
            <a:fillRect/>
          </a:stretch>
        </p:blipFill>
        <p:spPr bwMode="auto">
          <a:xfrm>
            <a:off x="0" y="2286000"/>
            <a:ext cx="4791075" cy="4572000"/>
          </a:xfrm>
          <a:prstGeom prst="rect">
            <a:avLst/>
          </a:prstGeom>
          <a:noFill/>
        </p:spPr>
      </p:pic>
      <p:sp>
        <p:nvSpPr>
          <p:cNvPr id="175108" name="Rectangle 4"/>
          <p:cNvSpPr>
            <a:spLocks noGrp="1" noChangeArrowheads="1"/>
          </p:cNvSpPr>
          <p:nvPr>
            <p:ph type="title"/>
          </p:nvPr>
        </p:nvSpPr>
        <p:spPr>
          <a:xfrm>
            <a:off x="914400" y="0"/>
            <a:ext cx="7772400" cy="914400"/>
          </a:xfrm>
        </p:spPr>
        <p:txBody>
          <a:bodyPr/>
          <a:lstStyle/>
          <a:p>
            <a:pPr algn="ctr"/>
            <a:r>
              <a:rPr lang="en-US" dirty="0">
                <a:solidFill>
                  <a:srgbClr val="FFC000"/>
                </a:solidFill>
                <a:latin typeface="Times New Roman" pitchFamily="18" charset="0"/>
                <a:cs typeface="Times New Roman" pitchFamily="18" charset="0"/>
              </a:rPr>
              <a:t>Drought in Africa</a:t>
            </a:r>
          </a:p>
        </p:txBody>
      </p:sp>
      <p:pic>
        <p:nvPicPr>
          <p:cNvPr id="175112" name="Picture 8" descr="03"/>
          <p:cNvPicPr>
            <a:picLocks noChangeAspect="1" noChangeArrowheads="1"/>
          </p:cNvPicPr>
          <p:nvPr/>
        </p:nvPicPr>
        <p:blipFill>
          <a:blip r:embed="rId4"/>
          <a:srcRect/>
          <a:stretch>
            <a:fillRect/>
          </a:stretch>
        </p:blipFill>
        <p:spPr bwMode="auto">
          <a:xfrm>
            <a:off x="0" y="2286000"/>
            <a:ext cx="4791075" cy="4572000"/>
          </a:xfrm>
          <a:prstGeom prst="rect">
            <a:avLst/>
          </a:prstGeom>
          <a:noFill/>
        </p:spPr>
      </p:pic>
      <p:pic>
        <p:nvPicPr>
          <p:cNvPr id="175114" name="Picture 10" descr="05"/>
          <p:cNvPicPr>
            <a:picLocks noChangeAspect="1" noChangeArrowheads="1"/>
          </p:cNvPicPr>
          <p:nvPr/>
        </p:nvPicPr>
        <p:blipFill>
          <a:blip r:embed="rId5"/>
          <a:srcRect/>
          <a:stretch>
            <a:fillRect/>
          </a:stretch>
        </p:blipFill>
        <p:spPr bwMode="auto">
          <a:xfrm>
            <a:off x="0" y="2286000"/>
            <a:ext cx="4791075" cy="4572000"/>
          </a:xfrm>
          <a:prstGeom prst="rect">
            <a:avLst/>
          </a:prstGeom>
          <a:noFill/>
        </p:spPr>
      </p:pic>
      <p:pic>
        <p:nvPicPr>
          <p:cNvPr id="175109" name="Picture 5" descr="07"/>
          <p:cNvPicPr>
            <a:picLocks noChangeAspect="1" noChangeArrowheads="1"/>
          </p:cNvPicPr>
          <p:nvPr/>
        </p:nvPicPr>
        <p:blipFill>
          <a:blip r:embed="rId6"/>
          <a:srcRect/>
          <a:stretch>
            <a:fillRect/>
          </a:stretch>
        </p:blipFill>
        <p:spPr bwMode="auto">
          <a:xfrm>
            <a:off x="0" y="1676400"/>
            <a:ext cx="4791075" cy="5181600"/>
          </a:xfrm>
          <a:prstGeom prst="rect">
            <a:avLst/>
          </a:prstGeom>
          <a:noFill/>
        </p:spPr>
      </p:pic>
      <p:pic>
        <p:nvPicPr>
          <p:cNvPr id="175117" name="Picture 13" descr="01"/>
          <p:cNvPicPr>
            <a:picLocks noChangeAspect="1" noChangeArrowheads="1"/>
          </p:cNvPicPr>
          <p:nvPr/>
        </p:nvPicPr>
        <p:blipFill>
          <a:blip r:embed="rId7"/>
          <a:srcRect/>
          <a:stretch>
            <a:fillRect/>
          </a:stretch>
        </p:blipFill>
        <p:spPr bwMode="auto">
          <a:xfrm>
            <a:off x="4943475" y="2286000"/>
            <a:ext cx="4200525" cy="4572000"/>
          </a:xfrm>
          <a:prstGeom prst="rect">
            <a:avLst/>
          </a:prstGeom>
          <a:noFill/>
        </p:spPr>
      </p:pic>
      <p:pic>
        <p:nvPicPr>
          <p:cNvPr id="175116" name="Picture 12" descr="03"/>
          <p:cNvPicPr>
            <a:picLocks noChangeAspect="1" noChangeArrowheads="1"/>
          </p:cNvPicPr>
          <p:nvPr/>
        </p:nvPicPr>
        <p:blipFill>
          <a:blip r:embed="rId8"/>
          <a:srcRect/>
          <a:stretch>
            <a:fillRect/>
          </a:stretch>
        </p:blipFill>
        <p:spPr bwMode="auto">
          <a:xfrm>
            <a:off x="4943475" y="1676400"/>
            <a:ext cx="4200525" cy="5181600"/>
          </a:xfrm>
          <a:prstGeom prst="rect">
            <a:avLst/>
          </a:prstGeom>
          <a:noFill/>
        </p:spPr>
      </p:pic>
      <p:sp>
        <p:nvSpPr>
          <p:cNvPr id="175118" name="Rectangle 14"/>
          <p:cNvSpPr>
            <a:spLocks noChangeArrowheads="1"/>
          </p:cNvSpPr>
          <p:nvPr/>
        </p:nvSpPr>
        <p:spPr bwMode="auto">
          <a:xfrm>
            <a:off x="647700" y="914401"/>
            <a:ext cx="2930609" cy="584775"/>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r>
              <a:rPr lang="en-US" sz="3200" b="1" dirty="0">
                <a:latin typeface="Times New Roman" pitchFamily="18" charset="0"/>
                <a:cs typeface="Times New Roman" pitchFamily="18" charset="0"/>
              </a:rPr>
              <a:t>Lake </a:t>
            </a:r>
            <a:r>
              <a:rPr lang="en-US" sz="3200" b="1" dirty="0" err="1">
                <a:latin typeface="Times New Roman" pitchFamily="18" charset="0"/>
                <a:cs typeface="Times New Roman" pitchFamily="18" charset="0"/>
              </a:rPr>
              <a:t>Faguibine</a:t>
            </a:r>
            <a:endParaRPr lang="en-US" sz="3200" b="1" dirty="0">
              <a:latin typeface="Times New Roman" pitchFamily="18" charset="0"/>
              <a:cs typeface="Times New Roman" pitchFamily="18" charset="0"/>
            </a:endParaRPr>
          </a:p>
        </p:txBody>
      </p:sp>
      <p:sp>
        <p:nvSpPr>
          <p:cNvPr id="175119" name="Rectangle 15"/>
          <p:cNvSpPr>
            <a:spLocks noChangeArrowheads="1"/>
          </p:cNvSpPr>
          <p:nvPr/>
        </p:nvSpPr>
        <p:spPr bwMode="auto">
          <a:xfrm>
            <a:off x="5943600" y="1066800"/>
            <a:ext cx="2133918" cy="58477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a:r>
              <a:rPr lang="en-US" sz="3200" b="1" dirty="0">
                <a:latin typeface="Times New Roman" pitchFamily="18" charset="0"/>
                <a:cs typeface="Times New Roman" pitchFamily="18" charset="0"/>
              </a:rPr>
              <a:t>Lake Chad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18"/>
                                        </p:tgtEl>
                                        <p:attrNameLst>
                                          <p:attrName>style.visibility</p:attrName>
                                        </p:attrNameLst>
                                      </p:cBhvr>
                                      <p:to>
                                        <p:strVal val="visible"/>
                                      </p:to>
                                    </p:set>
                                    <p:animEffect transition="in" filter="fade">
                                      <p:cBhvr>
                                        <p:cTn id="7" dur="1000"/>
                                        <p:tgtEl>
                                          <p:spTgt spid="175118"/>
                                        </p:tgtEl>
                                      </p:cBhvr>
                                    </p:animEffect>
                                  </p:childTnLst>
                                </p:cTn>
                              </p:par>
                              <p:par>
                                <p:cTn id="8" presetID="10" presetClass="entr" presetSubtype="0" fill="hold" nodeType="withEffect">
                                  <p:stCondLst>
                                    <p:cond delay="0"/>
                                  </p:stCondLst>
                                  <p:childTnLst>
                                    <p:set>
                                      <p:cBhvr>
                                        <p:cTn id="9" dur="1" fill="hold">
                                          <p:stCondLst>
                                            <p:cond delay="0"/>
                                          </p:stCondLst>
                                        </p:cTn>
                                        <p:tgtEl>
                                          <p:spTgt spid="175110"/>
                                        </p:tgtEl>
                                        <p:attrNameLst>
                                          <p:attrName>style.visibility</p:attrName>
                                        </p:attrNameLst>
                                      </p:cBhvr>
                                      <p:to>
                                        <p:strVal val="visible"/>
                                      </p:to>
                                    </p:set>
                                    <p:animEffect transition="in" filter="fade">
                                      <p:cBhvr>
                                        <p:cTn id="10" dur="1000"/>
                                        <p:tgtEl>
                                          <p:spTgt spid="175110"/>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75112"/>
                                        </p:tgtEl>
                                        <p:attrNameLst>
                                          <p:attrName>style.visibility</p:attrName>
                                        </p:attrNameLst>
                                      </p:cBhvr>
                                      <p:to>
                                        <p:strVal val="visible"/>
                                      </p:to>
                                    </p:set>
                                    <p:animEffect transition="in" filter="fade">
                                      <p:cBhvr>
                                        <p:cTn id="14" dur="2000"/>
                                        <p:tgtEl>
                                          <p:spTgt spid="175112"/>
                                        </p:tgtEl>
                                      </p:cBhvr>
                                    </p:animEffect>
                                  </p:childTnLst>
                                </p:cTn>
                              </p:par>
                            </p:childTnLst>
                          </p:cTn>
                        </p:par>
                        <p:par>
                          <p:cTn id="15" fill="hold">
                            <p:stCondLst>
                              <p:cond delay="3500"/>
                            </p:stCondLst>
                            <p:childTnLst>
                              <p:par>
                                <p:cTn id="16" presetID="10" presetClass="entr" presetSubtype="0" fill="hold" nodeType="afterEffect">
                                  <p:stCondLst>
                                    <p:cond delay="500"/>
                                  </p:stCondLst>
                                  <p:childTnLst>
                                    <p:set>
                                      <p:cBhvr>
                                        <p:cTn id="17" dur="1" fill="hold">
                                          <p:stCondLst>
                                            <p:cond delay="0"/>
                                          </p:stCondLst>
                                        </p:cTn>
                                        <p:tgtEl>
                                          <p:spTgt spid="175114"/>
                                        </p:tgtEl>
                                        <p:attrNameLst>
                                          <p:attrName>style.visibility</p:attrName>
                                        </p:attrNameLst>
                                      </p:cBhvr>
                                      <p:to>
                                        <p:strVal val="visible"/>
                                      </p:to>
                                    </p:set>
                                    <p:animEffect transition="in" filter="fade">
                                      <p:cBhvr>
                                        <p:cTn id="18" dur="2000"/>
                                        <p:tgtEl>
                                          <p:spTgt spid="175114"/>
                                        </p:tgtEl>
                                      </p:cBhvr>
                                    </p:animEffect>
                                  </p:childTnLst>
                                </p:cTn>
                              </p:par>
                            </p:childTnLst>
                          </p:cTn>
                        </p:par>
                        <p:par>
                          <p:cTn id="19" fill="hold">
                            <p:stCondLst>
                              <p:cond delay="6000"/>
                            </p:stCondLst>
                            <p:childTnLst>
                              <p:par>
                                <p:cTn id="20" presetID="10" presetClass="entr" presetSubtype="0" fill="hold" nodeType="afterEffect">
                                  <p:stCondLst>
                                    <p:cond delay="500"/>
                                  </p:stCondLst>
                                  <p:childTnLst>
                                    <p:set>
                                      <p:cBhvr>
                                        <p:cTn id="21" dur="1" fill="hold">
                                          <p:stCondLst>
                                            <p:cond delay="0"/>
                                          </p:stCondLst>
                                        </p:cTn>
                                        <p:tgtEl>
                                          <p:spTgt spid="175109"/>
                                        </p:tgtEl>
                                        <p:attrNameLst>
                                          <p:attrName>style.visibility</p:attrName>
                                        </p:attrNameLst>
                                      </p:cBhvr>
                                      <p:to>
                                        <p:strVal val="visible"/>
                                      </p:to>
                                    </p:set>
                                    <p:animEffect transition="in" filter="fade">
                                      <p:cBhvr>
                                        <p:cTn id="22" dur="2000"/>
                                        <p:tgtEl>
                                          <p:spTgt spid="17510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5119"/>
                                        </p:tgtEl>
                                        <p:attrNameLst>
                                          <p:attrName>style.visibility</p:attrName>
                                        </p:attrNameLst>
                                      </p:cBhvr>
                                      <p:to>
                                        <p:strVal val="visible"/>
                                      </p:to>
                                    </p:set>
                                    <p:animEffect transition="in" filter="fade">
                                      <p:cBhvr>
                                        <p:cTn id="27" dur="1000"/>
                                        <p:tgtEl>
                                          <p:spTgt spid="175119"/>
                                        </p:tgtEl>
                                      </p:cBhvr>
                                    </p:animEffect>
                                  </p:childTnLst>
                                </p:cTn>
                              </p:par>
                              <p:par>
                                <p:cTn id="28" presetID="10" presetClass="entr" presetSubtype="0" fill="hold" nodeType="withEffect">
                                  <p:stCondLst>
                                    <p:cond delay="0"/>
                                  </p:stCondLst>
                                  <p:childTnLst>
                                    <p:set>
                                      <p:cBhvr>
                                        <p:cTn id="29" dur="1" fill="hold">
                                          <p:stCondLst>
                                            <p:cond delay="0"/>
                                          </p:stCondLst>
                                        </p:cTn>
                                        <p:tgtEl>
                                          <p:spTgt spid="175117"/>
                                        </p:tgtEl>
                                        <p:attrNameLst>
                                          <p:attrName>style.visibility</p:attrName>
                                        </p:attrNameLst>
                                      </p:cBhvr>
                                      <p:to>
                                        <p:strVal val="visible"/>
                                      </p:to>
                                    </p:set>
                                    <p:animEffect transition="in" filter="fade">
                                      <p:cBhvr>
                                        <p:cTn id="30" dur="1000"/>
                                        <p:tgtEl>
                                          <p:spTgt spid="175117"/>
                                        </p:tgtEl>
                                      </p:cBhvr>
                                    </p:animEffect>
                                  </p:childTnLst>
                                </p:cTn>
                              </p:par>
                            </p:childTnLst>
                          </p:cTn>
                        </p:par>
                        <p:par>
                          <p:cTn id="31" fill="hold">
                            <p:stCondLst>
                              <p:cond delay="1000"/>
                            </p:stCondLst>
                            <p:childTnLst>
                              <p:par>
                                <p:cTn id="32" presetID="10" presetClass="entr" presetSubtype="0" fill="hold" nodeType="afterEffect">
                                  <p:stCondLst>
                                    <p:cond delay="2000"/>
                                  </p:stCondLst>
                                  <p:childTnLst>
                                    <p:set>
                                      <p:cBhvr>
                                        <p:cTn id="33" dur="1" fill="hold">
                                          <p:stCondLst>
                                            <p:cond delay="0"/>
                                          </p:stCondLst>
                                        </p:cTn>
                                        <p:tgtEl>
                                          <p:spTgt spid="175116"/>
                                        </p:tgtEl>
                                        <p:attrNameLst>
                                          <p:attrName>style.visibility</p:attrName>
                                        </p:attrNameLst>
                                      </p:cBhvr>
                                      <p:to>
                                        <p:strVal val="visible"/>
                                      </p:to>
                                    </p:set>
                                    <p:animEffect transition="in" filter="fade">
                                      <p:cBhvr>
                                        <p:cTn id="34" dur="2000"/>
                                        <p:tgtEl>
                                          <p:spTgt spid="175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8" grpId="0"/>
      <p:bldP spid="1751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90600"/>
          </a:xfrm>
        </p:spPr>
        <p:txBody>
          <a:bodyPr/>
          <a:lstStyle/>
          <a:p>
            <a:pPr algn="ctr"/>
            <a:r>
              <a:rPr lang="en-GB" sz="5400" dirty="0" smtClean="0">
                <a:latin typeface="Times New Roman" pitchFamily="18" charset="0"/>
                <a:cs typeface="Times New Roman" pitchFamily="18" charset="0"/>
              </a:rPr>
              <a:t>The River Nile </a:t>
            </a:r>
            <a:endParaRPr lang="en-GB" sz="5400"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609600" y="1447800"/>
            <a:ext cx="7924800" cy="5029200"/>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a:stretch>
            <a:fillRect/>
          </a:stretch>
        </p:blipFill>
        <p:spPr bwMode="auto">
          <a:xfrm>
            <a:off x="0" y="914400"/>
            <a:ext cx="914400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14400"/>
          </a:xfrm>
        </p:spPr>
        <p:txBody>
          <a:bodyPr/>
          <a:lstStyle/>
          <a:p>
            <a:pPr algn="ctr"/>
            <a:r>
              <a:rPr lang="en-GB" sz="5400" dirty="0" smtClean="0">
                <a:latin typeface="Times New Roman" pitchFamily="18" charset="0"/>
                <a:cs typeface="Times New Roman" pitchFamily="18" charset="0"/>
              </a:rPr>
              <a:t>The River Nile </a:t>
            </a:r>
            <a:endParaRPr lang="en-GB" sz="5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tretch>
            <a:fillRect/>
          </a:stretch>
        </p:blipFill>
        <p:spPr bwMode="auto">
          <a:xfrm>
            <a:off x="0" y="914400"/>
            <a:ext cx="91440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lum bright="20000"/>
          </a:blip>
          <a:srcRect l="11765" t="10910" r="10784" b="17595"/>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992</TotalTime>
  <Words>392</Words>
  <Application>Microsoft Office PowerPoint</Application>
  <PresentationFormat>On-screen Show (4:3)</PresentationFormat>
  <Paragraphs>159</Paragraphs>
  <Slides>62</Slides>
  <Notes>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Metro</vt:lpstr>
      <vt:lpstr>Water Prospective   between   REALITY &amp; Solution  in Egypt </vt:lpstr>
      <vt:lpstr>Water </vt:lpstr>
      <vt:lpstr>Slide 3</vt:lpstr>
      <vt:lpstr>NILE RIVER</vt:lpstr>
      <vt:lpstr>Nile basin countries </vt:lpstr>
      <vt:lpstr>Slide 6</vt:lpstr>
      <vt:lpstr>The River Nile </vt:lpstr>
      <vt:lpstr>The River Nile </vt:lpstr>
      <vt:lpstr>Slide 9</vt:lpstr>
      <vt:lpstr>Lake Victoria 20% </vt:lpstr>
      <vt:lpstr>Blue Nile 80%    ‘Ethiopia’</vt:lpstr>
      <vt:lpstr>Lake Victoria :  Kenya  </vt:lpstr>
      <vt:lpstr>Slide 13</vt:lpstr>
      <vt:lpstr>Slide 14</vt:lpstr>
      <vt:lpstr>LAKE TANA ETHIOPIA  Blue Nile 80% </vt:lpstr>
      <vt:lpstr>Slide 16</vt:lpstr>
      <vt:lpstr>Slide 17</vt:lpstr>
      <vt:lpstr>Slide 18</vt:lpstr>
      <vt:lpstr>Slide 19</vt:lpstr>
      <vt:lpstr>Slide 20</vt:lpstr>
      <vt:lpstr>Slide 21</vt:lpstr>
      <vt:lpstr>NILE RIVER</vt:lpstr>
      <vt:lpstr>Slide 23</vt:lpstr>
      <vt:lpstr>Slide 24</vt:lpstr>
      <vt:lpstr>NILE RIVER</vt:lpstr>
      <vt:lpstr>Slide 26</vt:lpstr>
      <vt:lpstr>Slide 27</vt:lpstr>
      <vt:lpstr>Slide 28</vt:lpstr>
      <vt:lpstr>Slide 29</vt:lpstr>
      <vt:lpstr>Slide 30</vt:lpstr>
      <vt:lpstr>Slide 31</vt:lpstr>
      <vt:lpstr>Slide 32</vt:lpstr>
      <vt:lpstr>Slide 33</vt:lpstr>
      <vt:lpstr>Slide 34</vt:lpstr>
      <vt:lpstr>Slide 35</vt:lpstr>
      <vt:lpstr>Population </vt:lpstr>
      <vt:lpstr>The River Nile </vt:lpstr>
      <vt:lpstr>Slide 38</vt:lpstr>
      <vt:lpstr>Slide 39</vt:lpstr>
      <vt:lpstr>Slide 40</vt:lpstr>
      <vt:lpstr>Slide 41</vt:lpstr>
      <vt:lpstr>3  .Agreements</vt:lpstr>
      <vt:lpstr>2  .Agreements </vt:lpstr>
      <vt:lpstr>2010 Agreement Draft</vt:lpstr>
      <vt:lpstr>Slide 45</vt:lpstr>
      <vt:lpstr>Nile basin countries </vt:lpstr>
      <vt:lpstr>Slide 47</vt:lpstr>
      <vt:lpstr>4 .Contingency Center </vt:lpstr>
      <vt:lpstr>Slide 49</vt:lpstr>
      <vt:lpstr>Slide 50</vt:lpstr>
      <vt:lpstr>5 . The Plan </vt:lpstr>
      <vt:lpstr>Agriculture </vt:lpstr>
      <vt:lpstr>Slide 53</vt:lpstr>
      <vt:lpstr>Desalination Theory </vt:lpstr>
      <vt:lpstr>Slide 55</vt:lpstr>
      <vt:lpstr>Thank You  sherifshawky2000@yahoo.com</vt:lpstr>
      <vt:lpstr>Water Prospective    between  Reliably and Solution  in Egypt </vt:lpstr>
      <vt:lpstr>The River Nile </vt:lpstr>
      <vt:lpstr>Slide 59</vt:lpstr>
      <vt:lpstr>Slide 60</vt:lpstr>
      <vt:lpstr>THE PLAN</vt:lpstr>
      <vt:lpstr>Drought in Africa</vt:lpstr>
    </vt:vector>
  </TitlesOfParts>
  <Company>Royal 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NILE RIVER CONTINGENCEY CENTER;  NRCC</dc:title>
  <dc:creator>Dr.Shrif</dc:creator>
  <cp:lastModifiedBy>Administrator</cp:lastModifiedBy>
  <cp:revision>151</cp:revision>
  <dcterms:created xsi:type="dcterms:W3CDTF">2011-04-08T08:51:46Z</dcterms:created>
  <dcterms:modified xsi:type="dcterms:W3CDTF">2011-06-07T07:22:32Z</dcterms:modified>
</cp:coreProperties>
</file>